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60" r:id="rId2"/>
  </p:sldMasterIdLst>
  <p:notesMasterIdLst>
    <p:notesMasterId r:id="rId34"/>
  </p:notesMasterIdLst>
  <p:sldIdLst>
    <p:sldId id="256" r:id="rId3"/>
    <p:sldId id="258" r:id="rId4"/>
    <p:sldId id="286" r:id="rId5"/>
    <p:sldId id="287" r:id="rId6"/>
    <p:sldId id="288" r:id="rId7"/>
    <p:sldId id="259" r:id="rId8"/>
    <p:sldId id="289" r:id="rId9"/>
    <p:sldId id="290" r:id="rId10"/>
    <p:sldId id="268" r:id="rId11"/>
    <p:sldId id="266" r:id="rId12"/>
    <p:sldId id="276" r:id="rId13"/>
    <p:sldId id="277" r:id="rId14"/>
    <p:sldId id="280" r:id="rId15"/>
    <p:sldId id="270" r:id="rId16"/>
    <p:sldId id="265" r:id="rId17"/>
    <p:sldId id="269" r:id="rId18"/>
    <p:sldId id="274" r:id="rId19"/>
    <p:sldId id="264" r:id="rId20"/>
    <p:sldId id="271" r:id="rId21"/>
    <p:sldId id="263" r:id="rId22"/>
    <p:sldId id="273" r:id="rId23"/>
    <p:sldId id="262" r:id="rId24"/>
    <p:sldId id="281" r:id="rId25"/>
    <p:sldId id="282" r:id="rId26"/>
    <p:sldId id="261" r:id="rId27"/>
    <p:sldId id="283" r:id="rId28"/>
    <p:sldId id="284" r:id="rId29"/>
    <p:sldId id="260" r:id="rId30"/>
    <p:sldId id="292" r:id="rId31"/>
    <p:sldId id="267" r:id="rId32"/>
    <p:sldId id="2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7CCF6-CD35-4421-AC57-9927D7966C06}" v="1066" dt="2023-05-15T10:40:43.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86405" autoAdjust="0"/>
  </p:normalViewPr>
  <p:slideViewPr>
    <p:cSldViewPr snapToGrid="0">
      <p:cViewPr varScale="1">
        <p:scale>
          <a:sx n="82" d="100"/>
          <a:sy n="82" d="100"/>
        </p:scale>
        <p:origin x="691" y="72"/>
      </p:cViewPr>
      <p:guideLst/>
    </p:cSldViewPr>
  </p:slideViewPr>
  <p:outlineViewPr>
    <p:cViewPr>
      <p:scale>
        <a:sx n="33" d="100"/>
        <a:sy n="33" d="100"/>
      </p:scale>
      <p:origin x="0" y="-13800"/>
    </p:cViewPr>
  </p:outlineViewPr>
  <p:notesTextViewPr>
    <p:cViewPr>
      <p:scale>
        <a:sx n="3" d="2"/>
        <a:sy n="3" d="2"/>
      </p:scale>
      <p:origin x="0" y="0"/>
    </p:cViewPr>
  </p:notesTextViewPr>
  <p:sorterViewPr>
    <p:cViewPr>
      <p:scale>
        <a:sx n="171" d="100"/>
        <a:sy n="17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4F85D9-096B-4ECC-8FE9-636DF6BF13CD}" type="doc">
      <dgm:prSet loTypeId="urn:microsoft.com/office/officeart/2005/8/layout/bProcess3" loCatId="process" qsTypeId="urn:microsoft.com/office/officeart/2005/8/quickstyle/simple3" qsCatId="simple" csTypeId="urn:microsoft.com/office/officeart/2005/8/colors/accent1_1" csCatId="accent1" phldr="1"/>
      <dgm:spPr/>
      <dgm:t>
        <a:bodyPr/>
        <a:lstStyle/>
        <a:p>
          <a:endParaRPr lang="LID4096"/>
        </a:p>
      </dgm:t>
    </dgm:pt>
    <dgm:pt modelId="{F344866F-C1EA-44C3-8077-B2C6A52018B4}">
      <dgm:prSet phldrT="[Text]"/>
      <dgm:spPr/>
      <dgm:t>
        <a:bodyPr/>
        <a:lstStyle/>
        <a:p>
          <a:r>
            <a:rPr lang="en-GB" dirty="0"/>
            <a:t>Confirm operating conditions of bearing and consider bearing type</a:t>
          </a:r>
          <a:endParaRPr lang="LID4096" dirty="0"/>
        </a:p>
      </dgm:t>
    </dgm:pt>
    <dgm:pt modelId="{32D4F966-B4E2-4E7D-BAF2-A1820E0AFD3C}" type="parTrans" cxnId="{7359AD93-BEB4-4DCF-BC54-7B37E9AC372E}">
      <dgm:prSet/>
      <dgm:spPr/>
      <dgm:t>
        <a:bodyPr/>
        <a:lstStyle/>
        <a:p>
          <a:endParaRPr lang="LID4096"/>
        </a:p>
      </dgm:t>
    </dgm:pt>
    <dgm:pt modelId="{BAB911DD-A714-4373-A3B1-2E013406C110}" type="sibTrans" cxnId="{7359AD93-BEB4-4DCF-BC54-7B37E9AC372E}">
      <dgm:prSet/>
      <dgm:spPr/>
      <dgm:t>
        <a:bodyPr/>
        <a:lstStyle/>
        <a:p>
          <a:endParaRPr lang="LID4096"/>
        </a:p>
      </dgm:t>
    </dgm:pt>
    <dgm:pt modelId="{3AB631A9-F25C-4646-BADF-8357E862DC32}">
      <dgm:prSet phldrT="[Text]"/>
      <dgm:spPr/>
      <dgm:t>
        <a:bodyPr/>
        <a:lstStyle/>
        <a:p>
          <a:r>
            <a:rPr lang="en-GB" dirty="0"/>
            <a:t>Select bearing dimensions</a:t>
          </a:r>
          <a:endParaRPr lang="LID4096" dirty="0"/>
        </a:p>
      </dgm:t>
    </dgm:pt>
    <dgm:pt modelId="{5C6D95EA-9D77-4A9B-87D4-2544ECAF786A}" type="parTrans" cxnId="{8515FAF6-52FD-4071-9ABE-86AA9420BF93}">
      <dgm:prSet/>
      <dgm:spPr/>
      <dgm:t>
        <a:bodyPr/>
        <a:lstStyle/>
        <a:p>
          <a:endParaRPr lang="LID4096"/>
        </a:p>
      </dgm:t>
    </dgm:pt>
    <dgm:pt modelId="{30286963-706A-48F2-B538-F6A5FE997635}" type="sibTrans" cxnId="{8515FAF6-52FD-4071-9ABE-86AA9420BF93}">
      <dgm:prSet/>
      <dgm:spPr/>
      <dgm:t>
        <a:bodyPr/>
        <a:lstStyle/>
        <a:p>
          <a:endParaRPr lang="LID4096"/>
        </a:p>
      </dgm:t>
    </dgm:pt>
    <dgm:pt modelId="{60338318-0660-4528-B926-F824061F1E39}">
      <dgm:prSet phldrT="[Text]"/>
      <dgm:spPr/>
      <dgm:t>
        <a:bodyPr/>
        <a:lstStyle/>
        <a:p>
          <a:r>
            <a:rPr lang="en-GB" dirty="0"/>
            <a:t>Select bearing tolerances</a:t>
          </a:r>
          <a:endParaRPr lang="LID4096" dirty="0"/>
        </a:p>
      </dgm:t>
    </dgm:pt>
    <dgm:pt modelId="{C84332F9-2542-4C31-A43A-A9E03899BDAA}" type="parTrans" cxnId="{65E05C61-74DF-45B6-B95D-ED6BCD3E0A85}">
      <dgm:prSet/>
      <dgm:spPr/>
      <dgm:t>
        <a:bodyPr/>
        <a:lstStyle/>
        <a:p>
          <a:endParaRPr lang="LID4096"/>
        </a:p>
      </dgm:t>
    </dgm:pt>
    <dgm:pt modelId="{3E4B92EE-34C3-4262-89AD-846A39FAAA84}" type="sibTrans" cxnId="{65E05C61-74DF-45B6-B95D-ED6BCD3E0A85}">
      <dgm:prSet/>
      <dgm:spPr/>
      <dgm:t>
        <a:bodyPr/>
        <a:lstStyle/>
        <a:p>
          <a:endParaRPr lang="LID4096"/>
        </a:p>
      </dgm:t>
    </dgm:pt>
    <dgm:pt modelId="{DBE0F587-5E76-4BE5-8F34-CC1C5B964467}">
      <dgm:prSet phldrT="[Text]"/>
      <dgm:spPr/>
      <dgm:t>
        <a:bodyPr/>
        <a:lstStyle/>
        <a:p>
          <a:r>
            <a:rPr lang="en-GB" dirty="0"/>
            <a:t>Select bearing internal clearance</a:t>
          </a:r>
          <a:endParaRPr lang="LID4096" dirty="0"/>
        </a:p>
      </dgm:t>
    </dgm:pt>
    <dgm:pt modelId="{C25503D6-C457-4A3C-909B-75F3E955CDDA}" type="parTrans" cxnId="{8B4A4729-F651-43A2-9EAB-24407A65A651}">
      <dgm:prSet/>
      <dgm:spPr/>
      <dgm:t>
        <a:bodyPr/>
        <a:lstStyle/>
        <a:p>
          <a:endParaRPr lang="LID4096"/>
        </a:p>
      </dgm:t>
    </dgm:pt>
    <dgm:pt modelId="{6EE8AAB0-4704-4C07-9913-3FF11ACD556E}" type="sibTrans" cxnId="{8B4A4729-F651-43A2-9EAB-24407A65A651}">
      <dgm:prSet/>
      <dgm:spPr/>
      <dgm:t>
        <a:bodyPr/>
        <a:lstStyle/>
        <a:p>
          <a:endParaRPr lang="LID4096"/>
        </a:p>
      </dgm:t>
    </dgm:pt>
    <dgm:pt modelId="{A1096593-7F28-4E08-A27A-D6BD14A50243}">
      <dgm:prSet phldrT="[Text]"/>
      <dgm:spPr/>
      <dgm:t>
        <a:bodyPr/>
        <a:lstStyle/>
        <a:p>
          <a:r>
            <a:rPr lang="en-GB" dirty="0"/>
            <a:t>Select cage</a:t>
          </a:r>
          <a:endParaRPr lang="LID4096" dirty="0"/>
        </a:p>
      </dgm:t>
    </dgm:pt>
    <dgm:pt modelId="{07A40104-A4BF-452A-B695-8C7A8F00BAE4}" type="parTrans" cxnId="{09328512-3681-4AD8-8F96-1930C3848F0F}">
      <dgm:prSet/>
      <dgm:spPr/>
      <dgm:t>
        <a:bodyPr/>
        <a:lstStyle/>
        <a:p>
          <a:endParaRPr lang="LID4096"/>
        </a:p>
      </dgm:t>
    </dgm:pt>
    <dgm:pt modelId="{525EBFDF-C2B3-4ABD-B811-F584949042A0}" type="sibTrans" cxnId="{09328512-3681-4AD8-8F96-1930C3848F0F}">
      <dgm:prSet/>
      <dgm:spPr/>
      <dgm:t>
        <a:bodyPr/>
        <a:lstStyle/>
        <a:p>
          <a:endParaRPr lang="LID4096"/>
        </a:p>
      </dgm:t>
    </dgm:pt>
    <dgm:pt modelId="{15729294-C5BC-4F5C-92BA-091C7F6124D0}">
      <dgm:prSet/>
      <dgm:spPr/>
      <dgm:t>
        <a:bodyPr/>
        <a:lstStyle/>
        <a:p>
          <a:r>
            <a:rPr lang="en-GB" dirty="0"/>
            <a:t>Select lubrication method</a:t>
          </a:r>
          <a:endParaRPr lang="LID4096" dirty="0"/>
        </a:p>
      </dgm:t>
    </dgm:pt>
    <dgm:pt modelId="{F831AECA-FF07-42B4-8B61-56C0C7FDBF45}" type="parTrans" cxnId="{20FC1771-0CFE-4652-8103-CA1E8EB2D6A5}">
      <dgm:prSet/>
      <dgm:spPr/>
      <dgm:t>
        <a:bodyPr/>
        <a:lstStyle/>
        <a:p>
          <a:endParaRPr lang="LID4096"/>
        </a:p>
      </dgm:t>
    </dgm:pt>
    <dgm:pt modelId="{B72FDD85-77C0-48E1-BF0E-B5F5A279C1BD}" type="sibTrans" cxnId="{20FC1771-0CFE-4652-8103-CA1E8EB2D6A5}">
      <dgm:prSet/>
      <dgm:spPr/>
      <dgm:t>
        <a:bodyPr/>
        <a:lstStyle/>
        <a:p>
          <a:endParaRPr lang="LID4096"/>
        </a:p>
      </dgm:t>
    </dgm:pt>
    <dgm:pt modelId="{056DEC18-3BDA-4E3F-9707-1A8C131E750B}">
      <dgm:prSet/>
      <dgm:spPr/>
      <dgm:t>
        <a:bodyPr/>
        <a:lstStyle/>
        <a:p>
          <a:r>
            <a:rPr lang="en-GB" dirty="0"/>
            <a:t>Consider special specification</a:t>
          </a:r>
          <a:endParaRPr lang="LID4096" dirty="0"/>
        </a:p>
      </dgm:t>
    </dgm:pt>
    <dgm:pt modelId="{3445DF3F-E4FD-46BF-9DAF-AE0522EB8642}" type="parTrans" cxnId="{84682949-33E8-4B02-AD78-9FA412BE61C9}">
      <dgm:prSet/>
      <dgm:spPr/>
      <dgm:t>
        <a:bodyPr/>
        <a:lstStyle/>
        <a:p>
          <a:endParaRPr lang="LID4096"/>
        </a:p>
      </dgm:t>
    </dgm:pt>
    <dgm:pt modelId="{6E2492C3-3C81-4C14-869C-5C5C76643EAB}" type="sibTrans" cxnId="{84682949-33E8-4B02-AD78-9FA412BE61C9}">
      <dgm:prSet/>
      <dgm:spPr/>
      <dgm:t>
        <a:bodyPr/>
        <a:lstStyle/>
        <a:p>
          <a:endParaRPr lang="LID4096"/>
        </a:p>
      </dgm:t>
    </dgm:pt>
    <dgm:pt modelId="{BDE2CC76-E36F-4E9D-B1AE-EF934BACE7CA}">
      <dgm:prSet/>
      <dgm:spPr/>
      <dgm:t>
        <a:bodyPr/>
        <a:lstStyle/>
        <a:p>
          <a:r>
            <a:rPr lang="en-GB" dirty="0"/>
            <a:t>Select installation and disassembly procedures</a:t>
          </a:r>
          <a:endParaRPr lang="LID4096" dirty="0"/>
        </a:p>
      </dgm:t>
    </dgm:pt>
    <dgm:pt modelId="{671B7A41-3DF9-4947-A60D-C10F3215A7D0}" type="parTrans" cxnId="{B361C458-DCD7-4299-8C03-3A36BDA6C16F}">
      <dgm:prSet/>
      <dgm:spPr/>
      <dgm:t>
        <a:bodyPr/>
        <a:lstStyle/>
        <a:p>
          <a:endParaRPr lang="LID4096"/>
        </a:p>
      </dgm:t>
    </dgm:pt>
    <dgm:pt modelId="{CAE85F2B-5421-4C79-A4C1-F862DA5B9174}" type="sibTrans" cxnId="{B361C458-DCD7-4299-8C03-3A36BDA6C16F}">
      <dgm:prSet/>
      <dgm:spPr/>
      <dgm:t>
        <a:bodyPr/>
        <a:lstStyle/>
        <a:p>
          <a:endParaRPr lang="LID4096"/>
        </a:p>
      </dgm:t>
    </dgm:pt>
    <dgm:pt modelId="{342FF001-D1AA-472D-9BDC-5D23A99C2D1B}" type="pres">
      <dgm:prSet presAssocID="{AD4F85D9-096B-4ECC-8FE9-636DF6BF13CD}" presName="Name0" presStyleCnt="0">
        <dgm:presLayoutVars>
          <dgm:dir/>
          <dgm:resizeHandles val="exact"/>
        </dgm:presLayoutVars>
      </dgm:prSet>
      <dgm:spPr/>
    </dgm:pt>
    <dgm:pt modelId="{6D38DF70-933E-46B1-9597-BE536B000EC3}" type="pres">
      <dgm:prSet presAssocID="{F344866F-C1EA-44C3-8077-B2C6A52018B4}" presName="node" presStyleLbl="node1" presStyleIdx="0" presStyleCnt="8">
        <dgm:presLayoutVars>
          <dgm:bulletEnabled val="1"/>
        </dgm:presLayoutVars>
      </dgm:prSet>
      <dgm:spPr/>
    </dgm:pt>
    <dgm:pt modelId="{55781383-997A-40B1-9DB3-000641DB564B}" type="pres">
      <dgm:prSet presAssocID="{BAB911DD-A714-4373-A3B1-2E013406C110}" presName="sibTrans" presStyleLbl="sibTrans1D1" presStyleIdx="0" presStyleCnt="7"/>
      <dgm:spPr/>
    </dgm:pt>
    <dgm:pt modelId="{CE938986-7041-425F-98E7-F21AB7EAF4A4}" type="pres">
      <dgm:prSet presAssocID="{BAB911DD-A714-4373-A3B1-2E013406C110}" presName="connectorText" presStyleLbl="sibTrans1D1" presStyleIdx="0" presStyleCnt="7"/>
      <dgm:spPr/>
    </dgm:pt>
    <dgm:pt modelId="{6B6B3AA2-92AF-4BCB-868A-BE308E1BCF0C}" type="pres">
      <dgm:prSet presAssocID="{3AB631A9-F25C-4646-BADF-8357E862DC32}" presName="node" presStyleLbl="node1" presStyleIdx="1" presStyleCnt="8">
        <dgm:presLayoutVars>
          <dgm:bulletEnabled val="1"/>
        </dgm:presLayoutVars>
      </dgm:prSet>
      <dgm:spPr/>
    </dgm:pt>
    <dgm:pt modelId="{D455F840-2DD1-4E3F-9C9C-F2EEF5FAAC1F}" type="pres">
      <dgm:prSet presAssocID="{30286963-706A-48F2-B538-F6A5FE997635}" presName="sibTrans" presStyleLbl="sibTrans1D1" presStyleIdx="1" presStyleCnt="7"/>
      <dgm:spPr/>
    </dgm:pt>
    <dgm:pt modelId="{9DB3C56D-FB70-4F46-B5E6-7BE2E4A970EA}" type="pres">
      <dgm:prSet presAssocID="{30286963-706A-48F2-B538-F6A5FE997635}" presName="connectorText" presStyleLbl="sibTrans1D1" presStyleIdx="1" presStyleCnt="7"/>
      <dgm:spPr/>
    </dgm:pt>
    <dgm:pt modelId="{2C325DBF-9FC6-4F60-B7A3-25820C82E864}" type="pres">
      <dgm:prSet presAssocID="{60338318-0660-4528-B926-F824061F1E39}" presName="node" presStyleLbl="node1" presStyleIdx="2" presStyleCnt="8">
        <dgm:presLayoutVars>
          <dgm:bulletEnabled val="1"/>
        </dgm:presLayoutVars>
      </dgm:prSet>
      <dgm:spPr/>
    </dgm:pt>
    <dgm:pt modelId="{3173A6C6-4448-4A0F-8670-72852257525F}" type="pres">
      <dgm:prSet presAssocID="{3E4B92EE-34C3-4262-89AD-846A39FAAA84}" presName="sibTrans" presStyleLbl="sibTrans1D1" presStyleIdx="2" presStyleCnt="7"/>
      <dgm:spPr/>
    </dgm:pt>
    <dgm:pt modelId="{8C868506-42E2-4A75-8CC2-272084852795}" type="pres">
      <dgm:prSet presAssocID="{3E4B92EE-34C3-4262-89AD-846A39FAAA84}" presName="connectorText" presStyleLbl="sibTrans1D1" presStyleIdx="2" presStyleCnt="7"/>
      <dgm:spPr/>
    </dgm:pt>
    <dgm:pt modelId="{5BB7D51C-375B-4585-BB55-4EFA3666F623}" type="pres">
      <dgm:prSet presAssocID="{DBE0F587-5E76-4BE5-8F34-CC1C5B964467}" presName="node" presStyleLbl="node1" presStyleIdx="3" presStyleCnt="8">
        <dgm:presLayoutVars>
          <dgm:bulletEnabled val="1"/>
        </dgm:presLayoutVars>
      </dgm:prSet>
      <dgm:spPr/>
    </dgm:pt>
    <dgm:pt modelId="{28594CE1-8804-46C1-B8EC-85A742310428}" type="pres">
      <dgm:prSet presAssocID="{6EE8AAB0-4704-4C07-9913-3FF11ACD556E}" presName="sibTrans" presStyleLbl="sibTrans1D1" presStyleIdx="3" presStyleCnt="7"/>
      <dgm:spPr/>
    </dgm:pt>
    <dgm:pt modelId="{B335F801-1B64-46C5-8E5F-519A9DFED058}" type="pres">
      <dgm:prSet presAssocID="{6EE8AAB0-4704-4C07-9913-3FF11ACD556E}" presName="connectorText" presStyleLbl="sibTrans1D1" presStyleIdx="3" presStyleCnt="7"/>
      <dgm:spPr/>
    </dgm:pt>
    <dgm:pt modelId="{061F5047-E83D-42B1-8A87-354FE6A1AB89}" type="pres">
      <dgm:prSet presAssocID="{A1096593-7F28-4E08-A27A-D6BD14A50243}" presName="node" presStyleLbl="node1" presStyleIdx="4" presStyleCnt="8">
        <dgm:presLayoutVars>
          <dgm:bulletEnabled val="1"/>
        </dgm:presLayoutVars>
      </dgm:prSet>
      <dgm:spPr/>
    </dgm:pt>
    <dgm:pt modelId="{AB3392B4-6029-44A1-AEE8-60CC99678AEF}" type="pres">
      <dgm:prSet presAssocID="{525EBFDF-C2B3-4ABD-B811-F584949042A0}" presName="sibTrans" presStyleLbl="sibTrans1D1" presStyleIdx="4" presStyleCnt="7"/>
      <dgm:spPr/>
    </dgm:pt>
    <dgm:pt modelId="{5715EE5D-D1BF-4D73-AAD5-1A0F1CA3034F}" type="pres">
      <dgm:prSet presAssocID="{525EBFDF-C2B3-4ABD-B811-F584949042A0}" presName="connectorText" presStyleLbl="sibTrans1D1" presStyleIdx="4" presStyleCnt="7"/>
      <dgm:spPr/>
    </dgm:pt>
    <dgm:pt modelId="{F342A832-ED42-46DB-BA27-381659C1D52E}" type="pres">
      <dgm:prSet presAssocID="{15729294-C5BC-4F5C-92BA-091C7F6124D0}" presName="node" presStyleLbl="node1" presStyleIdx="5" presStyleCnt="8">
        <dgm:presLayoutVars>
          <dgm:bulletEnabled val="1"/>
        </dgm:presLayoutVars>
      </dgm:prSet>
      <dgm:spPr/>
    </dgm:pt>
    <dgm:pt modelId="{3EBEE604-5C89-4D30-AC83-29A9C36A0EC2}" type="pres">
      <dgm:prSet presAssocID="{B72FDD85-77C0-48E1-BF0E-B5F5A279C1BD}" presName="sibTrans" presStyleLbl="sibTrans1D1" presStyleIdx="5" presStyleCnt="7"/>
      <dgm:spPr/>
    </dgm:pt>
    <dgm:pt modelId="{7F406DD7-59CA-4E35-81E5-318BB3043D6D}" type="pres">
      <dgm:prSet presAssocID="{B72FDD85-77C0-48E1-BF0E-B5F5A279C1BD}" presName="connectorText" presStyleLbl="sibTrans1D1" presStyleIdx="5" presStyleCnt="7"/>
      <dgm:spPr/>
    </dgm:pt>
    <dgm:pt modelId="{796375DC-7BBB-435A-8E4B-14A2946532B1}" type="pres">
      <dgm:prSet presAssocID="{056DEC18-3BDA-4E3F-9707-1A8C131E750B}" presName="node" presStyleLbl="node1" presStyleIdx="6" presStyleCnt="8">
        <dgm:presLayoutVars>
          <dgm:bulletEnabled val="1"/>
        </dgm:presLayoutVars>
      </dgm:prSet>
      <dgm:spPr/>
    </dgm:pt>
    <dgm:pt modelId="{903849A9-5F10-4336-A1BD-0A2A4FEE7F65}" type="pres">
      <dgm:prSet presAssocID="{6E2492C3-3C81-4C14-869C-5C5C76643EAB}" presName="sibTrans" presStyleLbl="sibTrans1D1" presStyleIdx="6" presStyleCnt="7"/>
      <dgm:spPr/>
    </dgm:pt>
    <dgm:pt modelId="{CFE74BEC-A2E6-4419-BBF3-CC02817F9C22}" type="pres">
      <dgm:prSet presAssocID="{6E2492C3-3C81-4C14-869C-5C5C76643EAB}" presName="connectorText" presStyleLbl="sibTrans1D1" presStyleIdx="6" presStyleCnt="7"/>
      <dgm:spPr/>
    </dgm:pt>
    <dgm:pt modelId="{ED222271-CBB1-4585-B36F-0F1E7C6AC4FA}" type="pres">
      <dgm:prSet presAssocID="{BDE2CC76-E36F-4E9D-B1AE-EF934BACE7CA}" presName="node" presStyleLbl="node1" presStyleIdx="7" presStyleCnt="8">
        <dgm:presLayoutVars>
          <dgm:bulletEnabled val="1"/>
        </dgm:presLayoutVars>
      </dgm:prSet>
      <dgm:spPr/>
    </dgm:pt>
  </dgm:ptLst>
  <dgm:cxnLst>
    <dgm:cxn modelId="{09328512-3681-4AD8-8F96-1930C3848F0F}" srcId="{AD4F85D9-096B-4ECC-8FE9-636DF6BF13CD}" destId="{A1096593-7F28-4E08-A27A-D6BD14A50243}" srcOrd="4" destOrd="0" parTransId="{07A40104-A4BF-452A-B695-8C7A8F00BAE4}" sibTransId="{525EBFDF-C2B3-4ABD-B811-F584949042A0}"/>
    <dgm:cxn modelId="{4A575A16-54D8-4790-AE5A-337A8CBB45FF}" type="presOf" srcId="{60338318-0660-4528-B926-F824061F1E39}" destId="{2C325DBF-9FC6-4F60-B7A3-25820C82E864}" srcOrd="0" destOrd="0" presId="urn:microsoft.com/office/officeart/2005/8/layout/bProcess3"/>
    <dgm:cxn modelId="{2FA04F1C-8A66-42D8-8E2A-80ED865F4280}" type="presOf" srcId="{B72FDD85-77C0-48E1-BF0E-B5F5A279C1BD}" destId="{3EBEE604-5C89-4D30-AC83-29A9C36A0EC2}" srcOrd="0" destOrd="0" presId="urn:microsoft.com/office/officeart/2005/8/layout/bProcess3"/>
    <dgm:cxn modelId="{88FA2926-90CF-4004-84EF-44D50A385B29}" type="presOf" srcId="{B72FDD85-77C0-48E1-BF0E-B5F5A279C1BD}" destId="{7F406DD7-59CA-4E35-81E5-318BB3043D6D}" srcOrd="1" destOrd="0" presId="urn:microsoft.com/office/officeart/2005/8/layout/bProcess3"/>
    <dgm:cxn modelId="{8B4A4729-F651-43A2-9EAB-24407A65A651}" srcId="{AD4F85D9-096B-4ECC-8FE9-636DF6BF13CD}" destId="{DBE0F587-5E76-4BE5-8F34-CC1C5B964467}" srcOrd="3" destOrd="0" parTransId="{C25503D6-C457-4A3C-909B-75F3E955CDDA}" sibTransId="{6EE8AAB0-4704-4C07-9913-3FF11ACD556E}"/>
    <dgm:cxn modelId="{52237F33-7C90-4D74-AA0E-BC865E7E9EF5}" type="presOf" srcId="{6E2492C3-3C81-4C14-869C-5C5C76643EAB}" destId="{903849A9-5F10-4336-A1BD-0A2A4FEE7F65}" srcOrd="0" destOrd="0" presId="urn:microsoft.com/office/officeart/2005/8/layout/bProcess3"/>
    <dgm:cxn modelId="{6DA10D39-15BA-436D-91BD-6F9CDC04D090}" type="presOf" srcId="{A1096593-7F28-4E08-A27A-D6BD14A50243}" destId="{061F5047-E83D-42B1-8A87-354FE6A1AB89}" srcOrd="0" destOrd="0" presId="urn:microsoft.com/office/officeart/2005/8/layout/bProcess3"/>
    <dgm:cxn modelId="{65E05C61-74DF-45B6-B95D-ED6BCD3E0A85}" srcId="{AD4F85D9-096B-4ECC-8FE9-636DF6BF13CD}" destId="{60338318-0660-4528-B926-F824061F1E39}" srcOrd="2" destOrd="0" parTransId="{C84332F9-2542-4C31-A43A-A9E03899BDAA}" sibTransId="{3E4B92EE-34C3-4262-89AD-846A39FAAA84}"/>
    <dgm:cxn modelId="{7C036A41-9939-4639-941F-70F93B57F0FD}" type="presOf" srcId="{3E4B92EE-34C3-4262-89AD-846A39FAAA84}" destId="{3173A6C6-4448-4A0F-8670-72852257525F}" srcOrd="0" destOrd="0" presId="urn:microsoft.com/office/officeart/2005/8/layout/bProcess3"/>
    <dgm:cxn modelId="{9B329C61-A728-4280-BA24-A12262F706A2}" type="presOf" srcId="{525EBFDF-C2B3-4ABD-B811-F584949042A0}" destId="{5715EE5D-D1BF-4D73-AAD5-1A0F1CA3034F}" srcOrd="1" destOrd="0" presId="urn:microsoft.com/office/officeart/2005/8/layout/bProcess3"/>
    <dgm:cxn modelId="{06CDE344-2193-4ACF-AD8B-908CF840D342}" type="presOf" srcId="{6EE8AAB0-4704-4C07-9913-3FF11ACD556E}" destId="{28594CE1-8804-46C1-B8EC-85A742310428}" srcOrd="0" destOrd="0" presId="urn:microsoft.com/office/officeart/2005/8/layout/bProcess3"/>
    <dgm:cxn modelId="{84682949-33E8-4B02-AD78-9FA412BE61C9}" srcId="{AD4F85D9-096B-4ECC-8FE9-636DF6BF13CD}" destId="{056DEC18-3BDA-4E3F-9707-1A8C131E750B}" srcOrd="6" destOrd="0" parTransId="{3445DF3F-E4FD-46BF-9DAF-AE0522EB8642}" sibTransId="{6E2492C3-3C81-4C14-869C-5C5C76643EAB}"/>
    <dgm:cxn modelId="{0C9D3569-C008-4D86-9F64-B48FDCABBDB4}" type="presOf" srcId="{15729294-C5BC-4F5C-92BA-091C7F6124D0}" destId="{F342A832-ED42-46DB-BA27-381659C1D52E}" srcOrd="0" destOrd="0" presId="urn:microsoft.com/office/officeart/2005/8/layout/bProcess3"/>
    <dgm:cxn modelId="{3C9CF96A-A43C-49CC-9F31-449BE785F615}" type="presOf" srcId="{F344866F-C1EA-44C3-8077-B2C6A52018B4}" destId="{6D38DF70-933E-46B1-9597-BE536B000EC3}" srcOrd="0" destOrd="0" presId="urn:microsoft.com/office/officeart/2005/8/layout/bProcess3"/>
    <dgm:cxn modelId="{20FC1771-0CFE-4652-8103-CA1E8EB2D6A5}" srcId="{AD4F85D9-096B-4ECC-8FE9-636DF6BF13CD}" destId="{15729294-C5BC-4F5C-92BA-091C7F6124D0}" srcOrd="5" destOrd="0" parTransId="{F831AECA-FF07-42B4-8B61-56C0C7FDBF45}" sibTransId="{B72FDD85-77C0-48E1-BF0E-B5F5A279C1BD}"/>
    <dgm:cxn modelId="{6BFCF675-10CE-4C23-8428-28CAD272C214}" type="presOf" srcId="{30286963-706A-48F2-B538-F6A5FE997635}" destId="{D455F840-2DD1-4E3F-9C9C-F2EEF5FAAC1F}" srcOrd="0" destOrd="0" presId="urn:microsoft.com/office/officeart/2005/8/layout/bProcess3"/>
    <dgm:cxn modelId="{C219A456-4639-441D-9E64-E1F49CED8B5C}" type="presOf" srcId="{DBE0F587-5E76-4BE5-8F34-CC1C5B964467}" destId="{5BB7D51C-375B-4585-BB55-4EFA3666F623}" srcOrd="0" destOrd="0" presId="urn:microsoft.com/office/officeart/2005/8/layout/bProcess3"/>
    <dgm:cxn modelId="{B361C458-DCD7-4299-8C03-3A36BDA6C16F}" srcId="{AD4F85D9-096B-4ECC-8FE9-636DF6BF13CD}" destId="{BDE2CC76-E36F-4E9D-B1AE-EF934BACE7CA}" srcOrd="7" destOrd="0" parTransId="{671B7A41-3DF9-4947-A60D-C10F3215A7D0}" sibTransId="{CAE85F2B-5421-4C79-A4C1-F862DA5B9174}"/>
    <dgm:cxn modelId="{7359AD93-BEB4-4DCF-BC54-7B37E9AC372E}" srcId="{AD4F85D9-096B-4ECC-8FE9-636DF6BF13CD}" destId="{F344866F-C1EA-44C3-8077-B2C6A52018B4}" srcOrd="0" destOrd="0" parTransId="{32D4F966-B4E2-4E7D-BAF2-A1820E0AFD3C}" sibTransId="{BAB911DD-A714-4373-A3B1-2E013406C110}"/>
    <dgm:cxn modelId="{3DDD0EA1-4361-48A6-9F26-3EBCEF9E65C1}" type="presOf" srcId="{525EBFDF-C2B3-4ABD-B811-F584949042A0}" destId="{AB3392B4-6029-44A1-AEE8-60CC99678AEF}" srcOrd="0" destOrd="0" presId="urn:microsoft.com/office/officeart/2005/8/layout/bProcess3"/>
    <dgm:cxn modelId="{BA906EA8-C10A-461F-B681-2EEAE1697727}" type="presOf" srcId="{056DEC18-3BDA-4E3F-9707-1A8C131E750B}" destId="{796375DC-7BBB-435A-8E4B-14A2946532B1}" srcOrd="0" destOrd="0" presId="urn:microsoft.com/office/officeart/2005/8/layout/bProcess3"/>
    <dgm:cxn modelId="{795396A9-0256-4F6F-A8D8-672C3EACCCFF}" type="presOf" srcId="{6EE8AAB0-4704-4C07-9913-3FF11ACD556E}" destId="{B335F801-1B64-46C5-8E5F-519A9DFED058}" srcOrd="1" destOrd="0" presId="urn:microsoft.com/office/officeart/2005/8/layout/bProcess3"/>
    <dgm:cxn modelId="{FDEC62B1-364A-4D86-9C39-022BF6040D8E}" type="presOf" srcId="{3E4B92EE-34C3-4262-89AD-846A39FAAA84}" destId="{8C868506-42E2-4A75-8CC2-272084852795}" srcOrd="1" destOrd="0" presId="urn:microsoft.com/office/officeart/2005/8/layout/bProcess3"/>
    <dgm:cxn modelId="{BAFDA9B2-AEB4-4FE4-9F88-B2BF7777E112}" type="presOf" srcId="{3AB631A9-F25C-4646-BADF-8357E862DC32}" destId="{6B6B3AA2-92AF-4BCB-868A-BE308E1BCF0C}" srcOrd="0" destOrd="0" presId="urn:microsoft.com/office/officeart/2005/8/layout/bProcess3"/>
    <dgm:cxn modelId="{CF655CB8-9BF1-423B-B1D9-EA7FD172B5FC}" type="presOf" srcId="{BAB911DD-A714-4373-A3B1-2E013406C110}" destId="{55781383-997A-40B1-9DB3-000641DB564B}" srcOrd="0" destOrd="0" presId="urn:microsoft.com/office/officeart/2005/8/layout/bProcess3"/>
    <dgm:cxn modelId="{A43EABBD-4007-4D42-AF47-06B3782FFB6B}" type="presOf" srcId="{BAB911DD-A714-4373-A3B1-2E013406C110}" destId="{CE938986-7041-425F-98E7-F21AB7EAF4A4}" srcOrd="1" destOrd="0" presId="urn:microsoft.com/office/officeart/2005/8/layout/bProcess3"/>
    <dgm:cxn modelId="{6AB15DE9-9DEF-4475-8A2C-53FFD532BABE}" type="presOf" srcId="{6E2492C3-3C81-4C14-869C-5C5C76643EAB}" destId="{CFE74BEC-A2E6-4419-BBF3-CC02817F9C22}" srcOrd="1" destOrd="0" presId="urn:microsoft.com/office/officeart/2005/8/layout/bProcess3"/>
    <dgm:cxn modelId="{DEA15CEE-818B-4517-BDCF-36369FA9BF5A}" type="presOf" srcId="{AD4F85D9-096B-4ECC-8FE9-636DF6BF13CD}" destId="{342FF001-D1AA-472D-9BDC-5D23A99C2D1B}" srcOrd="0" destOrd="0" presId="urn:microsoft.com/office/officeart/2005/8/layout/bProcess3"/>
    <dgm:cxn modelId="{4B4221F2-C3AC-4412-9E35-6909E2A94A9A}" type="presOf" srcId="{BDE2CC76-E36F-4E9D-B1AE-EF934BACE7CA}" destId="{ED222271-CBB1-4585-B36F-0F1E7C6AC4FA}" srcOrd="0" destOrd="0" presId="urn:microsoft.com/office/officeart/2005/8/layout/bProcess3"/>
    <dgm:cxn modelId="{8515FAF6-52FD-4071-9ABE-86AA9420BF93}" srcId="{AD4F85D9-096B-4ECC-8FE9-636DF6BF13CD}" destId="{3AB631A9-F25C-4646-BADF-8357E862DC32}" srcOrd="1" destOrd="0" parTransId="{5C6D95EA-9D77-4A9B-87D4-2544ECAF786A}" sibTransId="{30286963-706A-48F2-B538-F6A5FE997635}"/>
    <dgm:cxn modelId="{170BC4F9-165F-4974-B3A7-E80DF83419FE}" type="presOf" srcId="{30286963-706A-48F2-B538-F6A5FE997635}" destId="{9DB3C56D-FB70-4F46-B5E6-7BE2E4A970EA}" srcOrd="1" destOrd="0" presId="urn:microsoft.com/office/officeart/2005/8/layout/bProcess3"/>
    <dgm:cxn modelId="{11E1E2E0-4854-45DF-9B39-B04D4C2D820F}" type="presParOf" srcId="{342FF001-D1AA-472D-9BDC-5D23A99C2D1B}" destId="{6D38DF70-933E-46B1-9597-BE536B000EC3}" srcOrd="0" destOrd="0" presId="urn:microsoft.com/office/officeart/2005/8/layout/bProcess3"/>
    <dgm:cxn modelId="{4397DA5E-8BF1-45B1-84FD-818C294723BA}" type="presParOf" srcId="{342FF001-D1AA-472D-9BDC-5D23A99C2D1B}" destId="{55781383-997A-40B1-9DB3-000641DB564B}" srcOrd="1" destOrd="0" presId="urn:microsoft.com/office/officeart/2005/8/layout/bProcess3"/>
    <dgm:cxn modelId="{68636B21-091D-40CE-B495-41142E1F0C9D}" type="presParOf" srcId="{55781383-997A-40B1-9DB3-000641DB564B}" destId="{CE938986-7041-425F-98E7-F21AB7EAF4A4}" srcOrd="0" destOrd="0" presId="urn:microsoft.com/office/officeart/2005/8/layout/bProcess3"/>
    <dgm:cxn modelId="{E70A0AC6-DACB-4022-AF17-E2751C2B408E}" type="presParOf" srcId="{342FF001-D1AA-472D-9BDC-5D23A99C2D1B}" destId="{6B6B3AA2-92AF-4BCB-868A-BE308E1BCF0C}" srcOrd="2" destOrd="0" presId="urn:microsoft.com/office/officeart/2005/8/layout/bProcess3"/>
    <dgm:cxn modelId="{2E4E08BC-1146-4900-A948-900E68AFF298}" type="presParOf" srcId="{342FF001-D1AA-472D-9BDC-5D23A99C2D1B}" destId="{D455F840-2DD1-4E3F-9C9C-F2EEF5FAAC1F}" srcOrd="3" destOrd="0" presId="urn:microsoft.com/office/officeart/2005/8/layout/bProcess3"/>
    <dgm:cxn modelId="{FA993B10-7BC7-4313-8F75-40D54C16B68D}" type="presParOf" srcId="{D455F840-2DD1-4E3F-9C9C-F2EEF5FAAC1F}" destId="{9DB3C56D-FB70-4F46-B5E6-7BE2E4A970EA}" srcOrd="0" destOrd="0" presId="urn:microsoft.com/office/officeart/2005/8/layout/bProcess3"/>
    <dgm:cxn modelId="{7C139636-CD89-4F6B-9940-E5FB111DB975}" type="presParOf" srcId="{342FF001-D1AA-472D-9BDC-5D23A99C2D1B}" destId="{2C325DBF-9FC6-4F60-B7A3-25820C82E864}" srcOrd="4" destOrd="0" presId="urn:microsoft.com/office/officeart/2005/8/layout/bProcess3"/>
    <dgm:cxn modelId="{0DF64133-19A2-448B-98D2-5C59E3D2BFB8}" type="presParOf" srcId="{342FF001-D1AA-472D-9BDC-5D23A99C2D1B}" destId="{3173A6C6-4448-4A0F-8670-72852257525F}" srcOrd="5" destOrd="0" presId="urn:microsoft.com/office/officeart/2005/8/layout/bProcess3"/>
    <dgm:cxn modelId="{4F5DBFC8-C42A-44C3-A744-1B3BCEB78AB0}" type="presParOf" srcId="{3173A6C6-4448-4A0F-8670-72852257525F}" destId="{8C868506-42E2-4A75-8CC2-272084852795}" srcOrd="0" destOrd="0" presId="urn:microsoft.com/office/officeart/2005/8/layout/bProcess3"/>
    <dgm:cxn modelId="{CD72F11D-8828-432D-98EE-4D9F729CAE19}" type="presParOf" srcId="{342FF001-D1AA-472D-9BDC-5D23A99C2D1B}" destId="{5BB7D51C-375B-4585-BB55-4EFA3666F623}" srcOrd="6" destOrd="0" presId="urn:microsoft.com/office/officeart/2005/8/layout/bProcess3"/>
    <dgm:cxn modelId="{198B222B-5D5D-451E-903C-6A66A07F758C}" type="presParOf" srcId="{342FF001-D1AA-472D-9BDC-5D23A99C2D1B}" destId="{28594CE1-8804-46C1-B8EC-85A742310428}" srcOrd="7" destOrd="0" presId="urn:microsoft.com/office/officeart/2005/8/layout/bProcess3"/>
    <dgm:cxn modelId="{B34D6213-7E52-4047-B495-ADABECE6FDCD}" type="presParOf" srcId="{28594CE1-8804-46C1-B8EC-85A742310428}" destId="{B335F801-1B64-46C5-8E5F-519A9DFED058}" srcOrd="0" destOrd="0" presId="urn:microsoft.com/office/officeart/2005/8/layout/bProcess3"/>
    <dgm:cxn modelId="{62B82972-DDE4-4973-A43D-C5AEB07F32E8}" type="presParOf" srcId="{342FF001-D1AA-472D-9BDC-5D23A99C2D1B}" destId="{061F5047-E83D-42B1-8A87-354FE6A1AB89}" srcOrd="8" destOrd="0" presId="urn:microsoft.com/office/officeart/2005/8/layout/bProcess3"/>
    <dgm:cxn modelId="{CC1D0AC1-140F-4104-9D35-E5F2BAB8FD44}" type="presParOf" srcId="{342FF001-D1AA-472D-9BDC-5D23A99C2D1B}" destId="{AB3392B4-6029-44A1-AEE8-60CC99678AEF}" srcOrd="9" destOrd="0" presId="urn:microsoft.com/office/officeart/2005/8/layout/bProcess3"/>
    <dgm:cxn modelId="{83C74982-3CC2-4EB2-A72C-FCA286460D12}" type="presParOf" srcId="{AB3392B4-6029-44A1-AEE8-60CC99678AEF}" destId="{5715EE5D-D1BF-4D73-AAD5-1A0F1CA3034F}" srcOrd="0" destOrd="0" presId="urn:microsoft.com/office/officeart/2005/8/layout/bProcess3"/>
    <dgm:cxn modelId="{B3108C39-6AA4-4C58-BE82-A22C44EA2243}" type="presParOf" srcId="{342FF001-D1AA-472D-9BDC-5D23A99C2D1B}" destId="{F342A832-ED42-46DB-BA27-381659C1D52E}" srcOrd="10" destOrd="0" presId="urn:microsoft.com/office/officeart/2005/8/layout/bProcess3"/>
    <dgm:cxn modelId="{DD453185-3F82-43CB-9E84-716A659E488B}" type="presParOf" srcId="{342FF001-D1AA-472D-9BDC-5D23A99C2D1B}" destId="{3EBEE604-5C89-4D30-AC83-29A9C36A0EC2}" srcOrd="11" destOrd="0" presId="urn:microsoft.com/office/officeart/2005/8/layout/bProcess3"/>
    <dgm:cxn modelId="{9D0D2391-8BE6-4F9A-A191-B381E1934964}" type="presParOf" srcId="{3EBEE604-5C89-4D30-AC83-29A9C36A0EC2}" destId="{7F406DD7-59CA-4E35-81E5-318BB3043D6D}" srcOrd="0" destOrd="0" presId="urn:microsoft.com/office/officeart/2005/8/layout/bProcess3"/>
    <dgm:cxn modelId="{8CD9D05E-AA7F-48A0-910D-8637B8033028}" type="presParOf" srcId="{342FF001-D1AA-472D-9BDC-5D23A99C2D1B}" destId="{796375DC-7BBB-435A-8E4B-14A2946532B1}" srcOrd="12" destOrd="0" presId="urn:microsoft.com/office/officeart/2005/8/layout/bProcess3"/>
    <dgm:cxn modelId="{FF79DC93-CBCB-4577-9A58-F335FB433660}" type="presParOf" srcId="{342FF001-D1AA-472D-9BDC-5D23A99C2D1B}" destId="{903849A9-5F10-4336-A1BD-0A2A4FEE7F65}" srcOrd="13" destOrd="0" presId="urn:microsoft.com/office/officeart/2005/8/layout/bProcess3"/>
    <dgm:cxn modelId="{381CB6F9-F475-4CB2-A00A-B19D4AC4BB75}" type="presParOf" srcId="{903849A9-5F10-4336-A1BD-0A2A4FEE7F65}" destId="{CFE74BEC-A2E6-4419-BBF3-CC02817F9C22}" srcOrd="0" destOrd="0" presId="urn:microsoft.com/office/officeart/2005/8/layout/bProcess3"/>
    <dgm:cxn modelId="{1EE5B8DB-C49C-49C1-B669-EB0AEC3753E6}" type="presParOf" srcId="{342FF001-D1AA-472D-9BDC-5D23A99C2D1B}" destId="{ED222271-CBB1-4585-B36F-0F1E7C6AC4FA}"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81383-997A-40B1-9DB3-000641DB564B}">
      <dsp:nvSpPr>
        <dsp:cNvPr id="0" name=""/>
        <dsp:cNvSpPr/>
      </dsp:nvSpPr>
      <dsp:spPr>
        <a:xfrm>
          <a:off x="2264290" y="1092065"/>
          <a:ext cx="490114" cy="91440"/>
        </a:xfrm>
        <a:custGeom>
          <a:avLst/>
          <a:gdLst/>
          <a:ahLst/>
          <a:cxnLst/>
          <a:rect l="0" t="0" r="0" b="0"/>
          <a:pathLst>
            <a:path>
              <a:moveTo>
                <a:pt x="0" y="45720"/>
              </a:moveTo>
              <a:lnTo>
                <a:pt x="4901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kern="1200"/>
        </a:p>
      </dsp:txBody>
      <dsp:txXfrm>
        <a:off x="2496330" y="1135181"/>
        <a:ext cx="26035" cy="5207"/>
      </dsp:txXfrm>
    </dsp:sp>
    <dsp:sp modelId="{6D38DF70-933E-46B1-9597-BE536B000EC3}">
      <dsp:nvSpPr>
        <dsp:cNvPr id="0" name=""/>
        <dsp:cNvSpPr/>
      </dsp:nvSpPr>
      <dsp:spPr>
        <a:xfrm>
          <a:off x="2113" y="458592"/>
          <a:ext cx="2263977" cy="13583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Confirm operating conditions of bearing and consider bearing type</a:t>
          </a:r>
          <a:endParaRPr lang="LID4096" sz="1800" kern="1200" dirty="0"/>
        </a:p>
      </dsp:txBody>
      <dsp:txXfrm>
        <a:off x="2113" y="458592"/>
        <a:ext cx="2263977" cy="1358386"/>
      </dsp:txXfrm>
    </dsp:sp>
    <dsp:sp modelId="{D455F840-2DD1-4E3F-9C9C-F2EEF5FAAC1F}">
      <dsp:nvSpPr>
        <dsp:cNvPr id="0" name=""/>
        <dsp:cNvSpPr/>
      </dsp:nvSpPr>
      <dsp:spPr>
        <a:xfrm>
          <a:off x="5048982" y="1092065"/>
          <a:ext cx="490114" cy="91440"/>
        </a:xfrm>
        <a:custGeom>
          <a:avLst/>
          <a:gdLst/>
          <a:ahLst/>
          <a:cxnLst/>
          <a:rect l="0" t="0" r="0" b="0"/>
          <a:pathLst>
            <a:path>
              <a:moveTo>
                <a:pt x="0" y="45720"/>
              </a:moveTo>
              <a:lnTo>
                <a:pt x="4901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kern="1200"/>
        </a:p>
      </dsp:txBody>
      <dsp:txXfrm>
        <a:off x="5281022" y="1135181"/>
        <a:ext cx="26035" cy="5207"/>
      </dsp:txXfrm>
    </dsp:sp>
    <dsp:sp modelId="{6B6B3AA2-92AF-4BCB-868A-BE308E1BCF0C}">
      <dsp:nvSpPr>
        <dsp:cNvPr id="0" name=""/>
        <dsp:cNvSpPr/>
      </dsp:nvSpPr>
      <dsp:spPr>
        <a:xfrm>
          <a:off x="2786805" y="458592"/>
          <a:ext cx="2263977" cy="13583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Select bearing dimensions</a:t>
          </a:r>
          <a:endParaRPr lang="LID4096" sz="1800" kern="1200" dirty="0"/>
        </a:p>
      </dsp:txBody>
      <dsp:txXfrm>
        <a:off x="2786805" y="458592"/>
        <a:ext cx="2263977" cy="1358386"/>
      </dsp:txXfrm>
    </dsp:sp>
    <dsp:sp modelId="{3173A6C6-4448-4A0F-8670-72852257525F}">
      <dsp:nvSpPr>
        <dsp:cNvPr id="0" name=""/>
        <dsp:cNvSpPr/>
      </dsp:nvSpPr>
      <dsp:spPr>
        <a:xfrm>
          <a:off x="7833674" y="1092065"/>
          <a:ext cx="490114" cy="91440"/>
        </a:xfrm>
        <a:custGeom>
          <a:avLst/>
          <a:gdLst/>
          <a:ahLst/>
          <a:cxnLst/>
          <a:rect l="0" t="0" r="0" b="0"/>
          <a:pathLst>
            <a:path>
              <a:moveTo>
                <a:pt x="0" y="45720"/>
              </a:moveTo>
              <a:lnTo>
                <a:pt x="4901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kern="1200"/>
        </a:p>
      </dsp:txBody>
      <dsp:txXfrm>
        <a:off x="8065714" y="1135181"/>
        <a:ext cx="26035" cy="5207"/>
      </dsp:txXfrm>
    </dsp:sp>
    <dsp:sp modelId="{2C325DBF-9FC6-4F60-B7A3-25820C82E864}">
      <dsp:nvSpPr>
        <dsp:cNvPr id="0" name=""/>
        <dsp:cNvSpPr/>
      </dsp:nvSpPr>
      <dsp:spPr>
        <a:xfrm>
          <a:off x="5571497" y="458592"/>
          <a:ext cx="2263977" cy="13583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Select bearing tolerances</a:t>
          </a:r>
          <a:endParaRPr lang="LID4096" sz="1800" kern="1200" dirty="0"/>
        </a:p>
      </dsp:txBody>
      <dsp:txXfrm>
        <a:off x="5571497" y="458592"/>
        <a:ext cx="2263977" cy="1358386"/>
      </dsp:txXfrm>
    </dsp:sp>
    <dsp:sp modelId="{28594CE1-8804-46C1-B8EC-85A742310428}">
      <dsp:nvSpPr>
        <dsp:cNvPr id="0" name=""/>
        <dsp:cNvSpPr/>
      </dsp:nvSpPr>
      <dsp:spPr>
        <a:xfrm>
          <a:off x="1134102" y="1815178"/>
          <a:ext cx="8354075" cy="490114"/>
        </a:xfrm>
        <a:custGeom>
          <a:avLst/>
          <a:gdLst/>
          <a:ahLst/>
          <a:cxnLst/>
          <a:rect l="0" t="0" r="0" b="0"/>
          <a:pathLst>
            <a:path>
              <a:moveTo>
                <a:pt x="8354075" y="0"/>
              </a:moveTo>
              <a:lnTo>
                <a:pt x="8354075" y="262157"/>
              </a:lnTo>
              <a:lnTo>
                <a:pt x="0" y="262157"/>
              </a:lnTo>
              <a:lnTo>
                <a:pt x="0" y="49011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kern="1200"/>
        </a:p>
      </dsp:txBody>
      <dsp:txXfrm>
        <a:off x="5101882" y="2057632"/>
        <a:ext cx="418514" cy="5207"/>
      </dsp:txXfrm>
    </dsp:sp>
    <dsp:sp modelId="{5BB7D51C-375B-4585-BB55-4EFA3666F623}">
      <dsp:nvSpPr>
        <dsp:cNvPr id="0" name=""/>
        <dsp:cNvSpPr/>
      </dsp:nvSpPr>
      <dsp:spPr>
        <a:xfrm>
          <a:off x="8356189" y="458592"/>
          <a:ext cx="2263977" cy="13583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Select bearing internal clearance</a:t>
          </a:r>
          <a:endParaRPr lang="LID4096" sz="1800" kern="1200" dirty="0"/>
        </a:p>
      </dsp:txBody>
      <dsp:txXfrm>
        <a:off x="8356189" y="458592"/>
        <a:ext cx="2263977" cy="1358386"/>
      </dsp:txXfrm>
    </dsp:sp>
    <dsp:sp modelId="{AB3392B4-6029-44A1-AEE8-60CC99678AEF}">
      <dsp:nvSpPr>
        <dsp:cNvPr id="0" name=""/>
        <dsp:cNvSpPr/>
      </dsp:nvSpPr>
      <dsp:spPr>
        <a:xfrm>
          <a:off x="2264290" y="2971166"/>
          <a:ext cx="490114" cy="91440"/>
        </a:xfrm>
        <a:custGeom>
          <a:avLst/>
          <a:gdLst/>
          <a:ahLst/>
          <a:cxnLst/>
          <a:rect l="0" t="0" r="0" b="0"/>
          <a:pathLst>
            <a:path>
              <a:moveTo>
                <a:pt x="0" y="45720"/>
              </a:moveTo>
              <a:lnTo>
                <a:pt x="4901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kern="1200"/>
        </a:p>
      </dsp:txBody>
      <dsp:txXfrm>
        <a:off x="2496330" y="3014282"/>
        <a:ext cx="26035" cy="5207"/>
      </dsp:txXfrm>
    </dsp:sp>
    <dsp:sp modelId="{061F5047-E83D-42B1-8A87-354FE6A1AB89}">
      <dsp:nvSpPr>
        <dsp:cNvPr id="0" name=""/>
        <dsp:cNvSpPr/>
      </dsp:nvSpPr>
      <dsp:spPr>
        <a:xfrm>
          <a:off x="2113" y="2337693"/>
          <a:ext cx="2263977" cy="13583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Select cage</a:t>
          </a:r>
          <a:endParaRPr lang="LID4096" sz="1800" kern="1200" dirty="0"/>
        </a:p>
      </dsp:txBody>
      <dsp:txXfrm>
        <a:off x="2113" y="2337693"/>
        <a:ext cx="2263977" cy="1358386"/>
      </dsp:txXfrm>
    </dsp:sp>
    <dsp:sp modelId="{3EBEE604-5C89-4D30-AC83-29A9C36A0EC2}">
      <dsp:nvSpPr>
        <dsp:cNvPr id="0" name=""/>
        <dsp:cNvSpPr/>
      </dsp:nvSpPr>
      <dsp:spPr>
        <a:xfrm>
          <a:off x="5048982" y="2971166"/>
          <a:ext cx="490114" cy="91440"/>
        </a:xfrm>
        <a:custGeom>
          <a:avLst/>
          <a:gdLst/>
          <a:ahLst/>
          <a:cxnLst/>
          <a:rect l="0" t="0" r="0" b="0"/>
          <a:pathLst>
            <a:path>
              <a:moveTo>
                <a:pt x="0" y="45720"/>
              </a:moveTo>
              <a:lnTo>
                <a:pt x="4901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kern="1200"/>
        </a:p>
      </dsp:txBody>
      <dsp:txXfrm>
        <a:off x="5281022" y="3014282"/>
        <a:ext cx="26035" cy="5207"/>
      </dsp:txXfrm>
    </dsp:sp>
    <dsp:sp modelId="{F342A832-ED42-46DB-BA27-381659C1D52E}">
      <dsp:nvSpPr>
        <dsp:cNvPr id="0" name=""/>
        <dsp:cNvSpPr/>
      </dsp:nvSpPr>
      <dsp:spPr>
        <a:xfrm>
          <a:off x="2786805" y="2337693"/>
          <a:ext cx="2263977" cy="13583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Select lubrication method</a:t>
          </a:r>
          <a:endParaRPr lang="LID4096" sz="1800" kern="1200" dirty="0"/>
        </a:p>
      </dsp:txBody>
      <dsp:txXfrm>
        <a:off x="2786805" y="2337693"/>
        <a:ext cx="2263977" cy="1358386"/>
      </dsp:txXfrm>
    </dsp:sp>
    <dsp:sp modelId="{903849A9-5F10-4336-A1BD-0A2A4FEE7F65}">
      <dsp:nvSpPr>
        <dsp:cNvPr id="0" name=""/>
        <dsp:cNvSpPr/>
      </dsp:nvSpPr>
      <dsp:spPr>
        <a:xfrm>
          <a:off x="7833674" y="2971166"/>
          <a:ext cx="490114" cy="91440"/>
        </a:xfrm>
        <a:custGeom>
          <a:avLst/>
          <a:gdLst/>
          <a:ahLst/>
          <a:cxnLst/>
          <a:rect l="0" t="0" r="0" b="0"/>
          <a:pathLst>
            <a:path>
              <a:moveTo>
                <a:pt x="0" y="45720"/>
              </a:moveTo>
              <a:lnTo>
                <a:pt x="49011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LID4096" sz="500" kern="1200"/>
        </a:p>
      </dsp:txBody>
      <dsp:txXfrm>
        <a:off x="8065714" y="3014282"/>
        <a:ext cx="26035" cy="5207"/>
      </dsp:txXfrm>
    </dsp:sp>
    <dsp:sp modelId="{796375DC-7BBB-435A-8E4B-14A2946532B1}">
      <dsp:nvSpPr>
        <dsp:cNvPr id="0" name=""/>
        <dsp:cNvSpPr/>
      </dsp:nvSpPr>
      <dsp:spPr>
        <a:xfrm>
          <a:off x="5571497" y="2337693"/>
          <a:ext cx="2263977" cy="13583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Consider special specification</a:t>
          </a:r>
          <a:endParaRPr lang="LID4096" sz="1800" kern="1200" dirty="0"/>
        </a:p>
      </dsp:txBody>
      <dsp:txXfrm>
        <a:off x="5571497" y="2337693"/>
        <a:ext cx="2263977" cy="1358386"/>
      </dsp:txXfrm>
    </dsp:sp>
    <dsp:sp modelId="{ED222271-CBB1-4585-B36F-0F1E7C6AC4FA}">
      <dsp:nvSpPr>
        <dsp:cNvPr id="0" name=""/>
        <dsp:cNvSpPr/>
      </dsp:nvSpPr>
      <dsp:spPr>
        <a:xfrm>
          <a:off x="8356189" y="2337693"/>
          <a:ext cx="2263977" cy="135838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Select installation and disassembly procedures</a:t>
          </a:r>
          <a:endParaRPr lang="LID4096" sz="1800" kern="1200" dirty="0"/>
        </a:p>
      </dsp:txBody>
      <dsp:txXfrm>
        <a:off x="8356189" y="2337693"/>
        <a:ext cx="2263977" cy="135838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718D9-2C87-4814-8471-598F3A0B7D9E}" type="datetimeFigureOut">
              <a:rPr lang="en-IN" smtClean="0"/>
              <a:t>24-05-2024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B0CAE-C226-4F50-9E29-280196DA2006}" type="slidenum">
              <a:rPr lang="en-IN" smtClean="0"/>
              <a:t>‹#›</a:t>
            </a:fld>
            <a:endParaRPr lang="en-IN"/>
          </a:p>
        </p:txBody>
      </p:sp>
    </p:spTree>
    <p:extLst>
      <p:ext uri="{BB962C8B-B14F-4D97-AF65-F5344CB8AC3E}">
        <p14:creationId xmlns:p14="http://schemas.microsoft.com/office/powerpoint/2010/main" val="2009572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F5B0CAE-C226-4F50-9E29-280196DA2006}" type="slidenum">
              <a:rPr lang="en-IN" smtClean="0"/>
              <a:t>15</a:t>
            </a:fld>
            <a:endParaRPr lang="en-IN"/>
          </a:p>
        </p:txBody>
      </p:sp>
    </p:spTree>
    <p:extLst>
      <p:ext uri="{BB962C8B-B14F-4D97-AF65-F5344CB8AC3E}">
        <p14:creationId xmlns:p14="http://schemas.microsoft.com/office/powerpoint/2010/main" val="198251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D29E-F25E-8C11-FFB2-F28F759D1C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FF9AC2-AE4C-743F-700C-CC4F84B5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D6505DD-7DF7-A775-D260-BFD520F57421}"/>
              </a:ext>
            </a:extLst>
          </p:cNvPr>
          <p:cNvSpPr>
            <a:spLocks noGrp="1"/>
          </p:cNvSpPr>
          <p:nvPr>
            <p:ph type="dt" sz="half" idx="10"/>
          </p:nvPr>
        </p:nvSpPr>
        <p:spPr/>
        <p:txBody>
          <a:bodyPr/>
          <a:lstStyle/>
          <a:p>
            <a:fld id="{0AED1C6D-64A9-4E2D-9A6C-E91105B63EC9}" type="datetime1">
              <a:rPr lang="en-IN" smtClean="0"/>
              <a:t>24-05-2024</a:t>
            </a:fld>
            <a:endParaRPr lang="en-IN"/>
          </a:p>
        </p:txBody>
      </p:sp>
      <p:sp>
        <p:nvSpPr>
          <p:cNvPr id="5" name="Footer Placeholder 4">
            <a:extLst>
              <a:ext uri="{FF2B5EF4-FFF2-40B4-BE49-F238E27FC236}">
                <a16:creationId xmlns:a16="http://schemas.microsoft.com/office/drawing/2014/main" id="{15772C7F-8CD7-CD94-5BA9-0BCC99176177}"/>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FCD92D78-721F-9EE6-66F7-E8EDCF85428C}"/>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46816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0BD2-0FC9-574E-5CB1-B69182E7DF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C0FBB4-7AD7-F787-3FA7-10A9BE1024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85D17D-6108-CFFF-3577-9104AAB95670}"/>
              </a:ext>
            </a:extLst>
          </p:cNvPr>
          <p:cNvSpPr>
            <a:spLocks noGrp="1"/>
          </p:cNvSpPr>
          <p:nvPr>
            <p:ph type="dt" sz="half" idx="10"/>
          </p:nvPr>
        </p:nvSpPr>
        <p:spPr/>
        <p:txBody>
          <a:bodyPr/>
          <a:lstStyle/>
          <a:p>
            <a:fld id="{DFEE0DA8-2651-4482-A0A2-AFA6C595E0B7}" type="datetime1">
              <a:rPr lang="en-IN" smtClean="0"/>
              <a:t>24-05-2024</a:t>
            </a:fld>
            <a:endParaRPr lang="en-IN"/>
          </a:p>
        </p:txBody>
      </p:sp>
      <p:sp>
        <p:nvSpPr>
          <p:cNvPr id="5" name="Footer Placeholder 4">
            <a:extLst>
              <a:ext uri="{FF2B5EF4-FFF2-40B4-BE49-F238E27FC236}">
                <a16:creationId xmlns:a16="http://schemas.microsoft.com/office/drawing/2014/main" id="{B4884102-A8A3-8571-CFC1-8482501E1C12}"/>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F9C04F63-5ADA-6671-7E6B-A58C54595C9E}"/>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899024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7E5929-A32E-7318-28BB-9DBC45719D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39276C-F873-3F7F-1E18-073DEF088A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B5A34F-1C0C-7D40-CEE9-F48DBDB4D661}"/>
              </a:ext>
            </a:extLst>
          </p:cNvPr>
          <p:cNvSpPr>
            <a:spLocks noGrp="1"/>
          </p:cNvSpPr>
          <p:nvPr>
            <p:ph type="dt" sz="half" idx="10"/>
          </p:nvPr>
        </p:nvSpPr>
        <p:spPr/>
        <p:txBody>
          <a:bodyPr/>
          <a:lstStyle/>
          <a:p>
            <a:fld id="{6CFC59C5-25AD-40A2-B8B6-710A7403660D}" type="datetime1">
              <a:rPr lang="en-IN" smtClean="0"/>
              <a:t>24-05-2024</a:t>
            </a:fld>
            <a:endParaRPr lang="en-IN"/>
          </a:p>
        </p:txBody>
      </p:sp>
      <p:sp>
        <p:nvSpPr>
          <p:cNvPr id="5" name="Footer Placeholder 4">
            <a:extLst>
              <a:ext uri="{FF2B5EF4-FFF2-40B4-BE49-F238E27FC236}">
                <a16:creationId xmlns:a16="http://schemas.microsoft.com/office/drawing/2014/main" id="{14342C68-CEE8-C144-02A7-5FE805743724}"/>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AA41425B-6D9F-3592-9156-506AC43A6C86}"/>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276729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54D-72E5-FF3C-08C3-1AEBA40723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AE9148-0D69-CBFE-DE91-4D83691C7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0EC11C-9A3F-941D-9EB6-3B3206A4203D}"/>
              </a:ext>
            </a:extLst>
          </p:cNvPr>
          <p:cNvSpPr>
            <a:spLocks noGrp="1"/>
          </p:cNvSpPr>
          <p:nvPr>
            <p:ph type="dt" sz="half" idx="10"/>
          </p:nvPr>
        </p:nvSpPr>
        <p:spPr/>
        <p:txBody>
          <a:bodyPr/>
          <a:lstStyle/>
          <a:p>
            <a:fld id="{77BFAF5D-0002-429C-B0C5-8EE1E95ADF60}" type="datetime1">
              <a:rPr lang="en-IN" smtClean="0"/>
              <a:t>24-05-2024</a:t>
            </a:fld>
            <a:endParaRPr lang="en-IN" dirty="0"/>
          </a:p>
        </p:txBody>
      </p:sp>
      <p:sp>
        <p:nvSpPr>
          <p:cNvPr id="5" name="Footer Placeholder 4">
            <a:extLst>
              <a:ext uri="{FF2B5EF4-FFF2-40B4-BE49-F238E27FC236}">
                <a16:creationId xmlns:a16="http://schemas.microsoft.com/office/drawing/2014/main" id="{1B18B255-8215-53B8-021F-E8511E0C9C96}"/>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37A8D402-EF68-63C6-4CC4-2962E73E369C}"/>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3013810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21B5-C4FA-06AB-484C-CE984830B9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A4DE9C-170A-030B-D268-8313D6C57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4BF913-EE8E-F94F-AF9F-695E7FFF39AC}"/>
              </a:ext>
            </a:extLst>
          </p:cNvPr>
          <p:cNvSpPr>
            <a:spLocks noGrp="1"/>
          </p:cNvSpPr>
          <p:nvPr>
            <p:ph type="dt" sz="half" idx="10"/>
          </p:nvPr>
        </p:nvSpPr>
        <p:spPr/>
        <p:txBody>
          <a:bodyPr/>
          <a:lstStyle/>
          <a:p>
            <a:fld id="{0409A6EE-35CB-4C55-BD57-77600E238904}" type="datetime1">
              <a:rPr lang="en-IN" smtClean="0"/>
              <a:t>24-05-2024</a:t>
            </a:fld>
            <a:endParaRPr lang="en-IN"/>
          </a:p>
        </p:txBody>
      </p:sp>
      <p:sp>
        <p:nvSpPr>
          <p:cNvPr id="5" name="Footer Placeholder 4">
            <a:extLst>
              <a:ext uri="{FF2B5EF4-FFF2-40B4-BE49-F238E27FC236}">
                <a16:creationId xmlns:a16="http://schemas.microsoft.com/office/drawing/2014/main" id="{6DD94924-4F4F-50AD-F023-E390CCFC7006}"/>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18B91583-C5A2-CFCC-2688-5F1FD2042C3D}"/>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3164078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F7BC-7BAC-F239-62BF-036E23735F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DF8E37-7370-BA5A-071F-94116C8673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B04C80-64C3-2FE1-3C66-DC262BDEA8A4}"/>
              </a:ext>
            </a:extLst>
          </p:cNvPr>
          <p:cNvSpPr>
            <a:spLocks noGrp="1"/>
          </p:cNvSpPr>
          <p:nvPr>
            <p:ph type="dt" sz="half" idx="10"/>
          </p:nvPr>
        </p:nvSpPr>
        <p:spPr/>
        <p:txBody>
          <a:bodyPr/>
          <a:lstStyle/>
          <a:p>
            <a:fld id="{91D31A59-5885-47CE-A56F-31BBD2ED4A81}" type="datetime1">
              <a:rPr lang="en-IN" smtClean="0"/>
              <a:t>24-05-2024</a:t>
            </a:fld>
            <a:endParaRPr lang="en-IN"/>
          </a:p>
        </p:txBody>
      </p:sp>
      <p:sp>
        <p:nvSpPr>
          <p:cNvPr id="5" name="Footer Placeholder 4">
            <a:extLst>
              <a:ext uri="{FF2B5EF4-FFF2-40B4-BE49-F238E27FC236}">
                <a16:creationId xmlns:a16="http://schemas.microsoft.com/office/drawing/2014/main" id="{2894D8F8-D0D7-D63F-EE8F-BA7C6A3BD207}"/>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359D6B03-E92E-891C-EBEE-F70F44182213}"/>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1749978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ED70-E37F-8174-FF58-D19B46873F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B6DC54-D7C2-3A7D-0445-2D6C3E1B67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B4AA53A-478F-B35E-786F-D2DE42A91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BE85777-9587-214E-BF4E-1702194B0526}"/>
              </a:ext>
            </a:extLst>
          </p:cNvPr>
          <p:cNvSpPr>
            <a:spLocks noGrp="1"/>
          </p:cNvSpPr>
          <p:nvPr>
            <p:ph type="dt" sz="half" idx="10"/>
          </p:nvPr>
        </p:nvSpPr>
        <p:spPr/>
        <p:txBody>
          <a:bodyPr/>
          <a:lstStyle/>
          <a:p>
            <a:fld id="{FC71A6C9-A2A6-47CD-824A-3864682612D8}" type="datetime1">
              <a:rPr lang="en-IN" smtClean="0"/>
              <a:t>24-05-2024</a:t>
            </a:fld>
            <a:endParaRPr lang="en-IN"/>
          </a:p>
        </p:txBody>
      </p:sp>
      <p:sp>
        <p:nvSpPr>
          <p:cNvPr id="6" name="Footer Placeholder 5">
            <a:extLst>
              <a:ext uri="{FF2B5EF4-FFF2-40B4-BE49-F238E27FC236}">
                <a16:creationId xmlns:a16="http://schemas.microsoft.com/office/drawing/2014/main" id="{EE6EE073-9E6E-687B-7729-7C28A244F78A}"/>
              </a:ext>
            </a:extLst>
          </p:cNvPr>
          <p:cNvSpPr>
            <a:spLocks noGrp="1"/>
          </p:cNvSpPr>
          <p:nvPr>
            <p:ph type="ftr" sz="quarter" idx="11"/>
          </p:nvPr>
        </p:nvSpPr>
        <p:spPr/>
        <p:txBody>
          <a:bodyPr/>
          <a:lstStyle/>
          <a:p>
            <a:r>
              <a:rPr lang="en-GB"/>
              <a:t>Team 4: Sliding bearings in gearboxes of WEC</a:t>
            </a:r>
            <a:endParaRPr lang="en-IN"/>
          </a:p>
        </p:txBody>
      </p:sp>
      <p:sp>
        <p:nvSpPr>
          <p:cNvPr id="7" name="Slide Number Placeholder 6">
            <a:extLst>
              <a:ext uri="{FF2B5EF4-FFF2-40B4-BE49-F238E27FC236}">
                <a16:creationId xmlns:a16="http://schemas.microsoft.com/office/drawing/2014/main" id="{4B6FC47E-08E4-788E-95F5-8109560297D7}"/>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1408034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047C-C252-2BF4-24AC-A1B48EF7A9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C18038-0AF9-2028-F20C-AB1C23CE2E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E55B30-1E4C-7ABF-6843-4080015A46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C2614F-97E2-6536-A9DA-4E50150303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013DEB-D91D-0DFA-C983-0D018D5C7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06073C-2AE5-0E85-D462-71023F374367}"/>
              </a:ext>
            </a:extLst>
          </p:cNvPr>
          <p:cNvSpPr>
            <a:spLocks noGrp="1"/>
          </p:cNvSpPr>
          <p:nvPr>
            <p:ph type="dt" sz="half" idx="10"/>
          </p:nvPr>
        </p:nvSpPr>
        <p:spPr/>
        <p:txBody>
          <a:bodyPr/>
          <a:lstStyle/>
          <a:p>
            <a:fld id="{7CDF4A07-182A-4523-9400-45AF01FFCFA7}" type="datetime1">
              <a:rPr lang="en-IN" smtClean="0"/>
              <a:t>24-05-2024</a:t>
            </a:fld>
            <a:endParaRPr lang="en-IN"/>
          </a:p>
        </p:txBody>
      </p:sp>
      <p:sp>
        <p:nvSpPr>
          <p:cNvPr id="8" name="Footer Placeholder 7">
            <a:extLst>
              <a:ext uri="{FF2B5EF4-FFF2-40B4-BE49-F238E27FC236}">
                <a16:creationId xmlns:a16="http://schemas.microsoft.com/office/drawing/2014/main" id="{F12046B8-9287-D587-B2EF-B6F4C79CD7F0}"/>
              </a:ext>
            </a:extLst>
          </p:cNvPr>
          <p:cNvSpPr>
            <a:spLocks noGrp="1"/>
          </p:cNvSpPr>
          <p:nvPr>
            <p:ph type="ftr" sz="quarter" idx="11"/>
          </p:nvPr>
        </p:nvSpPr>
        <p:spPr/>
        <p:txBody>
          <a:bodyPr/>
          <a:lstStyle/>
          <a:p>
            <a:r>
              <a:rPr lang="en-GB"/>
              <a:t>Team 4: Sliding bearings in gearboxes of WEC</a:t>
            </a:r>
            <a:endParaRPr lang="en-IN"/>
          </a:p>
        </p:txBody>
      </p:sp>
      <p:sp>
        <p:nvSpPr>
          <p:cNvPr id="9" name="Slide Number Placeholder 8">
            <a:extLst>
              <a:ext uri="{FF2B5EF4-FFF2-40B4-BE49-F238E27FC236}">
                <a16:creationId xmlns:a16="http://schemas.microsoft.com/office/drawing/2014/main" id="{5004DA3B-7133-28FC-B572-84C1F1870586}"/>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3652216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BA1B-E667-2A7F-9718-D1DDE8E58D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0D3AC8-F359-568E-D9B3-004D233B22FF}"/>
              </a:ext>
            </a:extLst>
          </p:cNvPr>
          <p:cNvSpPr>
            <a:spLocks noGrp="1"/>
          </p:cNvSpPr>
          <p:nvPr>
            <p:ph type="dt" sz="half" idx="10"/>
          </p:nvPr>
        </p:nvSpPr>
        <p:spPr/>
        <p:txBody>
          <a:bodyPr/>
          <a:lstStyle/>
          <a:p>
            <a:fld id="{CCDD7BA3-CFC4-4702-BC50-593A513A0209}" type="datetime1">
              <a:rPr lang="en-IN" smtClean="0"/>
              <a:t>24-05-2024</a:t>
            </a:fld>
            <a:endParaRPr lang="en-IN"/>
          </a:p>
        </p:txBody>
      </p:sp>
      <p:sp>
        <p:nvSpPr>
          <p:cNvPr id="4" name="Footer Placeholder 3">
            <a:extLst>
              <a:ext uri="{FF2B5EF4-FFF2-40B4-BE49-F238E27FC236}">
                <a16:creationId xmlns:a16="http://schemas.microsoft.com/office/drawing/2014/main" id="{7F6473C6-8812-47C2-9624-05FCCAB5DEA6}"/>
              </a:ext>
            </a:extLst>
          </p:cNvPr>
          <p:cNvSpPr>
            <a:spLocks noGrp="1"/>
          </p:cNvSpPr>
          <p:nvPr>
            <p:ph type="ftr" sz="quarter" idx="11"/>
          </p:nvPr>
        </p:nvSpPr>
        <p:spPr/>
        <p:txBody>
          <a:bodyPr/>
          <a:lstStyle/>
          <a:p>
            <a:r>
              <a:rPr lang="en-GB"/>
              <a:t>Team 4: Sliding bearings in gearboxes of WEC</a:t>
            </a:r>
            <a:endParaRPr lang="en-IN"/>
          </a:p>
        </p:txBody>
      </p:sp>
      <p:sp>
        <p:nvSpPr>
          <p:cNvPr id="5" name="Slide Number Placeholder 4">
            <a:extLst>
              <a:ext uri="{FF2B5EF4-FFF2-40B4-BE49-F238E27FC236}">
                <a16:creationId xmlns:a16="http://schemas.microsoft.com/office/drawing/2014/main" id="{14DD8C9C-15BD-79A0-1015-82A8EC65B8D0}"/>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203719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61AC6A-FEF5-BE13-6136-27A92F08F854}"/>
              </a:ext>
            </a:extLst>
          </p:cNvPr>
          <p:cNvSpPr>
            <a:spLocks noGrp="1"/>
          </p:cNvSpPr>
          <p:nvPr>
            <p:ph type="dt" sz="half" idx="10"/>
          </p:nvPr>
        </p:nvSpPr>
        <p:spPr/>
        <p:txBody>
          <a:bodyPr/>
          <a:lstStyle/>
          <a:p>
            <a:fld id="{EC2F84AA-5082-4373-AD01-1489AA108879}" type="datetime1">
              <a:rPr lang="en-IN" smtClean="0"/>
              <a:t>24-05-2024</a:t>
            </a:fld>
            <a:endParaRPr lang="en-IN"/>
          </a:p>
        </p:txBody>
      </p:sp>
      <p:sp>
        <p:nvSpPr>
          <p:cNvPr id="3" name="Footer Placeholder 2">
            <a:extLst>
              <a:ext uri="{FF2B5EF4-FFF2-40B4-BE49-F238E27FC236}">
                <a16:creationId xmlns:a16="http://schemas.microsoft.com/office/drawing/2014/main" id="{13184AA0-3A69-D1F6-2E1F-4A93765E202C}"/>
              </a:ext>
            </a:extLst>
          </p:cNvPr>
          <p:cNvSpPr>
            <a:spLocks noGrp="1"/>
          </p:cNvSpPr>
          <p:nvPr>
            <p:ph type="ftr" sz="quarter" idx="11"/>
          </p:nvPr>
        </p:nvSpPr>
        <p:spPr/>
        <p:txBody>
          <a:bodyPr/>
          <a:lstStyle/>
          <a:p>
            <a:r>
              <a:rPr lang="en-GB"/>
              <a:t>Team 4: Sliding bearings in gearboxes of WEC</a:t>
            </a:r>
            <a:endParaRPr lang="en-IN"/>
          </a:p>
        </p:txBody>
      </p:sp>
      <p:sp>
        <p:nvSpPr>
          <p:cNvPr id="4" name="Slide Number Placeholder 3">
            <a:extLst>
              <a:ext uri="{FF2B5EF4-FFF2-40B4-BE49-F238E27FC236}">
                <a16:creationId xmlns:a16="http://schemas.microsoft.com/office/drawing/2014/main" id="{E0DEC788-52FA-F73B-D1F2-641CD2998ACE}"/>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320852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76AA-5F49-9033-B7D6-3AD3E8EF2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90B6CF-9328-4A2F-FF0D-EFDAFABB2F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19617FD-DAC5-62CE-7145-13232C105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BE6CCF-39ED-3B5B-8B9D-4CD7AF485074}"/>
              </a:ext>
            </a:extLst>
          </p:cNvPr>
          <p:cNvSpPr>
            <a:spLocks noGrp="1"/>
          </p:cNvSpPr>
          <p:nvPr>
            <p:ph type="dt" sz="half" idx="10"/>
          </p:nvPr>
        </p:nvSpPr>
        <p:spPr/>
        <p:txBody>
          <a:bodyPr/>
          <a:lstStyle/>
          <a:p>
            <a:fld id="{49D1921A-33A5-44B8-8CE1-DF8DE646E4D6}" type="datetime1">
              <a:rPr lang="en-IN" smtClean="0"/>
              <a:t>24-05-2024</a:t>
            </a:fld>
            <a:endParaRPr lang="en-IN"/>
          </a:p>
        </p:txBody>
      </p:sp>
      <p:sp>
        <p:nvSpPr>
          <p:cNvPr id="6" name="Footer Placeholder 5">
            <a:extLst>
              <a:ext uri="{FF2B5EF4-FFF2-40B4-BE49-F238E27FC236}">
                <a16:creationId xmlns:a16="http://schemas.microsoft.com/office/drawing/2014/main" id="{5FCB774B-BA69-CE17-B943-2B0ED18623A9}"/>
              </a:ext>
            </a:extLst>
          </p:cNvPr>
          <p:cNvSpPr>
            <a:spLocks noGrp="1"/>
          </p:cNvSpPr>
          <p:nvPr>
            <p:ph type="ftr" sz="quarter" idx="11"/>
          </p:nvPr>
        </p:nvSpPr>
        <p:spPr/>
        <p:txBody>
          <a:bodyPr/>
          <a:lstStyle/>
          <a:p>
            <a:r>
              <a:rPr lang="en-GB"/>
              <a:t>Team 4: Sliding bearings in gearboxes of WEC</a:t>
            </a:r>
            <a:endParaRPr lang="en-IN"/>
          </a:p>
        </p:txBody>
      </p:sp>
      <p:sp>
        <p:nvSpPr>
          <p:cNvPr id="7" name="Slide Number Placeholder 6">
            <a:extLst>
              <a:ext uri="{FF2B5EF4-FFF2-40B4-BE49-F238E27FC236}">
                <a16:creationId xmlns:a16="http://schemas.microsoft.com/office/drawing/2014/main" id="{94452E8C-5B1F-7A2D-AFCD-4A169139BA21}"/>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1337898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8093-6C17-8A61-42D8-345663606B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2C9D36-4D9D-1891-1E2C-0EDA7F1D1D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D4A7E9-678D-EE42-61A7-D99A43289A3E}"/>
              </a:ext>
            </a:extLst>
          </p:cNvPr>
          <p:cNvSpPr>
            <a:spLocks noGrp="1"/>
          </p:cNvSpPr>
          <p:nvPr>
            <p:ph type="dt" sz="half" idx="10"/>
          </p:nvPr>
        </p:nvSpPr>
        <p:spPr/>
        <p:txBody>
          <a:bodyPr/>
          <a:lstStyle/>
          <a:p>
            <a:fld id="{32B90065-3C61-4839-BF62-6C1FD32A9DEF}" type="datetime1">
              <a:rPr lang="en-IN" smtClean="0"/>
              <a:t>24-05-2024</a:t>
            </a:fld>
            <a:endParaRPr lang="en-IN"/>
          </a:p>
        </p:txBody>
      </p:sp>
      <p:sp>
        <p:nvSpPr>
          <p:cNvPr id="5" name="Footer Placeholder 4">
            <a:extLst>
              <a:ext uri="{FF2B5EF4-FFF2-40B4-BE49-F238E27FC236}">
                <a16:creationId xmlns:a16="http://schemas.microsoft.com/office/drawing/2014/main" id="{0794EC84-CBE3-9F27-7C4B-DA269273924F}"/>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33DAB330-4390-F24D-BBB6-9BF0BB1C4948}"/>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33291105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1A47-D08C-A01E-A030-862A11451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6B15E8-6EAC-43B0-6A57-9B0FFFBE07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CD5617-C24C-1761-9089-99DECDFC0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73ADB-2E07-2E8A-3911-2F7D6E47535E}"/>
              </a:ext>
            </a:extLst>
          </p:cNvPr>
          <p:cNvSpPr>
            <a:spLocks noGrp="1"/>
          </p:cNvSpPr>
          <p:nvPr>
            <p:ph type="dt" sz="half" idx="10"/>
          </p:nvPr>
        </p:nvSpPr>
        <p:spPr/>
        <p:txBody>
          <a:bodyPr/>
          <a:lstStyle/>
          <a:p>
            <a:fld id="{D828FC35-AEDD-49BF-AE2C-325672DF1847}" type="datetime1">
              <a:rPr lang="en-IN" smtClean="0"/>
              <a:t>24-05-2024</a:t>
            </a:fld>
            <a:endParaRPr lang="en-IN"/>
          </a:p>
        </p:txBody>
      </p:sp>
      <p:sp>
        <p:nvSpPr>
          <p:cNvPr id="6" name="Footer Placeholder 5">
            <a:extLst>
              <a:ext uri="{FF2B5EF4-FFF2-40B4-BE49-F238E27FC236}">
                <a16:creationId xmlns:a16="http://schemas.microsoft.com/office/drawing/2014/main" id="{0D9B9823-08EF-47B4-BEDB-C993F62BA7B3}"/>
              </a:ext>
            </a:extLst>
          </p:cNvPr>
          <p:cNvSpPr>
            <a:spLocks noGrp="1"/>
          </p:cNvSpPr>
          <p:nvPr>
            <p:ph type="ftr" sz="quarter" idx="11"/>
          </p:nvPr>
        </p:nvSpPr>
        <p:spPr/>
        <p:txBody>
          <a:bodyPr/>
          <a:lstStyle/>
          <a:p>
            <a:r>
              <a:rPr lang="en-GB"/>
              <a:t>Team 4: Sliding bearings in gearboxes of WEC</a:t>
            </a:r>
            <a:endParaRPr lang="en-IN"/>
          </a:p>
        </p:txBody>
      </p:sp>
      <p:sp>
        <p:nvSpPr>
          <p:cNvPr id="7" name="Slide Number Placeholder 6">
            <a:extLst>
              <a:ext uri="{FF2B5EF4-FFF2-40B4-BE49-F238E27FC236}">
                <a16:creationId xmlns:a16="http://schemas.microsoft.com/office/drawing/2014/main" id="{A07C96C1-4F3E-E26D-76FB-9BEA75A60BC2}"/>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826630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F24B-675C-9AFE-32B9-5554378429F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432006-14F9-7DF8-71D2-C1E91D5E76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CB02B3-7A4F-9E52-0F17-B6FFF92051D4}"/>
              </a:ext>
            </a:extLst>
          </p:cNvPr>
          <p:cNvSpPr>
            <a:spLocks noGrp="1"/>
          </p:cNvSpPr>
          <p:nvPr>
            <p:ph type="dt" sz="half" idx="10"/>
          </p:nvPr>
        </p:nvSpPr>
        <p:spPr/>
        <p:txBody>
          <a:bodyPr/>
          <a:lstStyle/>
          <a:p>
            <a:fld id="{EEA70672-32A4-47E7-9497-9F5CB1C3C59E}" type="datetime1">
              <a:rPr lang="en-IN" smtClean="0"/>
              <a:t>24-05-2024</a:t>
            </a:fld>
            <a:endParaRPr lang="en-IN"/>
          </a:p>
        </p:txBody>
      </p:sp>
      <p:sp>
        <p:nvSpPr>
          <p:cNvPr id="5" name="Footer Placeholder 4">
            <a:extLst>
              <a:ext uri="{FF2B5EF4-FFF2-40B4-BE49-F238E27FC236}">
                <a16:creationId xmlns:a16="http://schemas.microsoft.com/office/drawing/2014/main" id="{DE71F9CF-F5B7-D532-1C8C-947A8FDDADB0}"/>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74688794-9A3B-E7CB-75EB-D8AC66CD4727}"/>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1182341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4D6F41-6F39-007C-FE52-DBAB8D40AB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0D8841-0CCE-A262-F072-0711BF7291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9FF86B-82F2-2228-A726-2F8954AB2B51}"/>
              </a:ext>
            </a:extLst>
          </p:cNvPr>
          <p:cNvSpPr>
            <a:spLocks noGrp="1"/>
          </p:cNvSpPr>
          <p:nvPr>
            <p:ph type="dt" sz="half" idx="10"/>
          </p:nvPr>
        </p:nvSpPr>
        <p:spPr/>
        <p:txBody>
          <a:bodyPr/>
          <a:lstStyle/>
          <a:p>
            <a:fld id="{ED98EDF0-2D2A-4441-B0F4-25DD1E88333E}" type="datetime1">
              <a:rPr lang="en-IN" smtClean="0"/>
              <a:t>24-05-2024</a:t>
            </a:fld>
            <a:endParaRPr lang="en-IN"/>
          </a:p>
        </p:txBody>
      </p:sp>
      <p:sp>
        <p:nvSpPr>
          <p:cNvPr id="5" name="Footer Placeholder 4">
            <a:extLst>
              <a:ext uri="{FF2B5EF4-FFF2-40B4-BE49-F238E27FC236}">
                <a16:creationId xmlns:a16="http://schemas.microsoft.com/office/drawing/2014/main" id="{A3EC014B-B965-C9BC-4A9F-383C2BAC3EB4}"/>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6CBD94EA-D922-327D-F294-35D87D8C415E}"/>
              </a:ext>
            </a:extLst>
          </p:cNvPr>
          <p:cNvSpPr>
            <a:spLocks noGrp="1"/>
          </p:cNvSpPr>
          <p:nvPr>
            <p:ph type="sldNum" sz="quarter" idx="12"/>
          </p:nvPr>
        </p:nvSpPr>
        <p:spPr/>
        <p:txBody>
          <a:bodyPr/>
          <a:lstStyle/>
          <a:p>
            <a:fld id="{E7687761-FC87-4A57-BD27-270B4C7228C2}" type="slidenum">
              <a:rPr lang="en-IN" smtClean="0"/>
              <a:t>‹#›</a:t>
            </a:fld>
            <a:endParaRPr lang="en-IN"/>
          </a:p>
        </p:txBody>
      </p:sp>
    </p:spTree>
    <p:extLst>
      <p:ext uri="{BB962C8B-B14F-4D97-AF65-F5344CB8AC3E}">
        <p14:creationId xmlns:p14="http://schemas.microsoft.com/office/powerpoint/2010/main" val="931310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4456-ED9E-354E-C595-AD02D8B9084A}"/>
              </a:ext>
            </a:extLst>
          </p:cNvPr>
          <p:cNvSpPr>
            <a:spLocks noGrp="1"/>
          </p:cNvSpPr>
          <p:nvPr>
            <p:ph type="title"/>
          </p:nvPr>
        </p:nvSpPr>
        <p:spPr/>
        <p:txBody>
          <a:body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5F7C16DD-8AE7-A6B9-ECEA-42442602A695}"/>
              </a:ext>
            </a:extLst>
          </p:cNvPr>
          <p:cNvSpPr>
            <a:spLocks noGrp="1"/>
          </p:cNvSpPr>
          <p:nvPr>
            <p:ph type="dt" sz="half" idx="10"/>
          </p:nvPr>
        </p:nvSpPr>
        <p:spPr/>
        <p:txBody>
          <a:bodyPr/>
          <a:lstStyle/>
          <a:p>
            <a:fld id="{BD29AC1A-A558-4C8B-AB6D-938DF87C7B21}" type="datetime1">
              <a:rPr lang="en-IN" smtClean="0"/>
              <a:t>24-05-2024</a:t>
            </a:fld>
            <a:endParaRPr lang="en-IN"/>
          </a:p>
        </p:txBody>
      </p:sp>
      <p:sp>
        <p:nvSpPr>
          <p:cNvPr id="4" name="Footer Placeholder 3">
            <a:extLst>
              <a:ext uri="{FF2B5EF4-FFF2-40B4-BE49-F238E27FC236}">
                <a16:creationId xmlns:a16="http://schemas.microsoft.com/office/drawing/2014/main" id="{75297A28-0B41-6F74-469D-B46287FA485F}"/>
              </a:ext>
            </a:extLst>
          </p:cNvPr>
          <p:cNvSpPr>
            <a:spLocks noGrp="1"/>
          </p:cNvSpPr>
          <p:nvPr>
            <p:ph type="ftr" sz="quarter" idx="11"/>
          </p:nvPr>
        </p:nvSpPr>
        <p:spPr/>
        <p:txBody>
          <a:bodyPr/>
          <a:lstStyle/>
          <a:p>
            <a:r>
              <a:rPr lang="en-GB"/>
              <a:t>Team 4: Sliding bearings in gearboxes of WEC</a:t>
            </a:r>
            <a:endParaRPr lang="en-IN"/>
          </a:p>
        </p:txBody>
      </p:sp>
      <p:sp>
        <p:nvSpPr>
          <p:cNvPr id="5" name="Slide Number Placeholder 4">
            <a:extLst>
              <a:ext uri="{FF2B5EF4-FFF2-40B4-BE49-F238E27FC236}">
                <a16:creationId xmlns:a16="http://schemas.microsoft.com/office/drawing/2014/main" id="{1AC376C1-E61E-ED47-7A9E-86570265101F}"/>
              </a:ext>
            </a:extLst>
          </p:cNvPr>
          <p:cNvSpPr>
            <a:spLocks noGrp="1"/>
          </p:cNvSpPr>
          <p:nvPr>
            <p:ph type="sldNum" sz="quarter" idx="12"/>
          </p:nvPr>
        </p:nvSpPr>
        <p:spPr/>
        <p:txBody>
          <a:bodyPr/>
          <a:lstStyle/>
          <a:p>
            <a:fld id="{A912B8E9-AAFC-44D3-B92E-D5D0BFCC5072}" type="slidenum">
              <a:rPr lang="en-IN" smtClean="0"/>
              <a:t>‹#›</a:t>
            </a:fld>
            <a:endParaRPr lang="en-IN"/>
          </a:p>
        </p:txBody>
      </p:sp>
      <p:pic>
        <p:nvPicPr>
          <p:cNvPr id="6" name="Picture 5" descr="Logo&#10;&#10;Description automatically generated">
            <a:extLst>
              <a:ext uri="{FF2B5EF4-FFF2-40B4-BE49-F238E27FC236}">
                <a16:creationId xmlns:a16="http://schemas.microsoft.com/office/drawing/2014/main" id="{E020C069-4D8F-8B72-9D37-04C0A3CDC7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442" y="136525"/>
            <a:ext cx="1453515" cy="859155"/>
          </a:xfrm>
          <a:prstGeom prst="rect">
            <a:avLst/>
          </a:prstGeom>
        </p:spPr>
      </p:pic>
      <p:pic>
        <p:nvPicPr>
          <p:cNvPr id="7" name="Picture 6" descr="A picture containing text, font, logo, symbol&#10;&#10;Description automatically generated">
            <a:extLst>
              <a:ext uri="{FF2B5EF4-FFF2-40B4-BE49-F238E27FC236}">
                <a16:creationId xmlns:a16="http://schemas.microsoft.com/office/drawing/2014/main" id="{93868805-79F0-D4E2-BDEA-B026B90DB7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80776" y="410464"/>
            <a:ext cx="1146048" cy="585216"/>
          </a:xfrm>
          <a:prstGeom prst="rect">
            <a:avLst/>
          </a:prstGeom>
        </p:spPr>
      </p:pic>
    </p:spTree>
    <p:extLst>
      <p:ext uri="{BB962C8B-B14F-4D97-AF65-F5344CB8AC3E}">
        <p14:creationId xmlns:p14="http://schemas.microsoft.com/office/powerpoint/2010/main" val="2549383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B01-C387-F637-61A4-F7953D5612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08B131-BDC5-30E1-6A46-7C38972EA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22E0B2-7BB0-CFAA-A082-0C1005B8D870}"/>
              </a:ext>
            </a:extLst>
          </p:cNvPr>
          <p:cNvSpPr>
            <a:spLocks noGrp="1"/>
          </p:cNvSpPr>
          <p:nvPr>
            <p:ph type="dt" sz="half" idx="10"/>
          </p:nvPr>
        </p:nvSpPr>
        <p:spPr/>
        <p:txBody>
          <a:bodyPr/>
          <a:lstStyle/>
          <a:p>
            <a:fld id="{811F9F72-8D0A-4C05-9342-DF72BE5EC6CB}" type="datetime1">
              <a:rPr lang="en-IN" smtClean="0"/>
              <a:t>24-05-2024</a:t>
            </a:fld>
            <a:endParaRPr lang="en-IN"/>
          </a:p>
        </p:txBody>
      </p:sp>
      <p:sp>
        <p:nvSpPr>
          <p:cNvPr id="5" name="Footer Placeholder 4">
            <a:extLst>
              <a:ext uri="{FF2B5EF4-FFF2-40B4-BE49-F238E27FC236}">
                <a16:creationId xmlns:a16="http://schemas.microsoft.com/office/drawing/2014/main" id="{12BA5427-082F-E236-4DA8-4B46F775FD1D}"/>
              </a:ext>
            </a:extLst>
          </p:cNvPr>
          <p:cNvSpPr>
            <a:spLocks noGrp="1"/>
          </p:cNvSpPr>
          <p:nvPr>
            <p:ph type="ftr" sz="quarter" idx="11"/>
          </p:nvPr>
        </p:nvSpPr>
        <p:spPr/>
        <p:txBody>
          <a:body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2FD32DE9-D8A3-4BD6-2B84-597CE06A6EFB}"/>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3801469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6EEC-535D-A316-D059-7EEA6F56A0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352D11-870F-156A-47D0-901FF0320F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DF2A60-54FC-48F2-03F3-664116C8C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FF658A8-D795-2C75-5E01-EADE443A5136}"/>
              </a:ext>
            </a:extLst>
          </p:cNvPr>
          <p:cNvSpPr>
            <a:spLocks noGrp="1"/>
          </p:cNvSpPr>
          <p:nvPr>
            <p:ph type="dt" sz="half" idx="10"/>
          </p:nvPr>
        </p:nvSpPr>
        <p:spPr/>
        <p:txBody>
          <a:bodyPr/>
          <a:lstStyle/>
          <a:p>
            <a:fld id="{CB1A39C3-845A-43B9-BEFB-7A236C2A4F79}" type="datetime1">
              <a:rPr lang="en-IN" smtClean="0"/>
              <a:t>24-05-2024</a:t>
            </a:fld>
            <a:endParaRPr lang="en-IN"/>
          </a:p>
        </p:txBody>
      </p:sp>
      <p:sp>
        <p:nvSpPr>
          <p:cNvPr id="6" name="Footer Placeholder 5">
            <a:extLst>
              <a:ext uri="{FF2B5EF4-FFF2-40B4-BE49-F238E27FC236}">
                <a16:creationId xmlns:a16="http://schemas.microsoft.com/office/drawing/2014/main" id="{86975937-A02A-E114-E57C-BC4737DCD754}"/>
              </a:ext>
            </a:extLst>
          </p:cNvPr>
          <p:cNvSpPr>
            <a:spLocks noGrp="1"/>
          </p:cNvSpPr>
          <p:nvPr>
            <p:ph type="ftr" sz="quarter" idx="11"/>
          </p:nvPr>
        </p:nvSpPr>
        <p:spPr/>
        <p:txBody>
          <a:bodyPr/>
          <a:lstStyle/>
          <a:p>
            <a:r>
              <a:rPr lang="en-GB"/>
              <a:t>Team 4: Sliding bearings in gearboxes of WEC</a:t>
            </a:r>
            <a:endParaRPr lang="en-IN"/>
          </a:p>
        </p:txBody>
      </p:sp>
      <p:sp>
        <p:nvSpPr>
          <p:cNvPr id="7" name="Slide Number Placeholder 6">
            <a:extLst>
              <a:ext uri="{FF2B5EF4-FFF2-40B4-BE49-F238E27FC236}">
                <a16:creationId xmlns:a16="http://schemas.microsoft.com/office/drawing/2014/main" id="{88438C50-4647-D110-CE11-6A4379F5C709}"/>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116421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E825-11A4-E7E2-3AB4-87AF48C18D3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806DD9-9550-19B1-826D-E192840A7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85D96A-267C-46CB-AC28-F562308965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0431BD-DE8F-7B14-EA20-07DC262FD1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D80579-6B49-B05C-10C5-0A1F35289F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4BAE99-0E1D-0381-D6B2-116928D7A1CF}"/>
              </a:ext>
            </a:extLst>
          </p:cNvPr>
          <p:cNvSpPr>
            <a:spLocks noGrp="1"/>
          </p:cNvSpPr>
          <p:nvPr>
            <p:ph type="dt" sz="half" idx="10"/>
          </p:nvPr>
        </p:nvSpPr>
        <p:spPr/>
        <p:txBody>
          <a:bodyPr/>
          <a:lstStyle/>
          <a:p>
            <a:fld id="{872BE9B0-62DA-46AB-B07C-33A6CC14DBE0}" type="datetime1">
              <a:rPr lang="en-IN" smtClean="0"/>
              <a:t>24-05-2024</a:t>
            </a:fld>
            <a:endParaRPr lang="en-IN"/>
          </a:p>
        </p:txBody>
      </p:sp>
      <p:sp>
        <p:nvSpPr>
          <p:cNvPr id="8" name="Footer Placeholder 7">
            <a:extLst>
              <a:ext uri="{FF2B5EF4-FFF2-40B4-BE49-F238E27FC236}">
                <a16:creationId xmlns:a16="http://schemas.microsoft.com/office/drawing/2014/main" id="{A758CB98-633E-2A48-F154-44081EE5E7C2}"/>
              </a:ext>
            </a:extLst>
          </p:cNvPr>
          <p:cNvSpPr>
            <a:spLocks noGrp="1"/>
          </p:cNvSpPr>
          <p:nvPr>
            <p:ph type="ftr" sz="quarter" idx="11"/>
          </p:nvPr>
        </p:nvSpPr>
        <p:spPr/>
        <p:txBody>
          <a:bodyPr/>
          <a:lstStyle/>
          <a:p>
            <a:r>
              <a:rPr lang="en-GB"/>
              <a:t>Team 4: Sliding bearings in gearboxes of WEC</a:t>
            </a:r>
            <a:endParaRPr lang="en-IN"/>
          </a:p>
        </p:txBody>
      </p:sp>
      <p:sp>
        <p:nvSpPr>
          <p:cNvPr id="9" name="Slide Number Placeholder 8">
            <a:extLst>
              <a:ext uri="{FF2B5EF4-FFF2-40B4-BE49-F238E27FC236}">
                <a16:creationId xmlns:a16="http://schemas.microsoft.com/office/drawing/2014/main" id="{647A85D7-78E9-DC16-0472-4E7C06C68F99}"/>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545744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59FF-2D9D-3DB5-44D0-5CD292EA77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76FB5B-D07F-A840-1E12-504A496A0337}"/>
              </a:ext>
            </a:extLst>
          </p:cNvPr>
          <p:cNvSpPr>
            <a:spLocks noGrp="1"/>
          </p:cNvSpPr>
          <p:nvPr>
            <p:ph type="dt" sz="half" idx="10"/>
          </p:nvPr>
        </p:nvSpPr>
        <p:spPr/>
        <p:txBody>
          <a:bodyPr/>
          <a:lstStyle/>
          <a:p>
            <a:fld id="{E6D99EF7-647C-46B2-B1BC-7C7B1B904BC0}" type="datetime1">
              <a:rPr lang="en-IN" smtClean="0"/>
              <a:t>24-05-2024</a:t>
            </a:fld>
            <a:endParaRPr lang="en-IN"/>
          </a:p>
        </p:txBody>
      </p:sp>
      <p:sp>
        <p:nvSpPr>
          <p:cNvPr id="4" name="Footer Placeholder 3">
            <a:extLst>
              <a:ext uri="{FF2B5EF4-FFF2-40B4-BE49-F238E27FC236}">
                <a16:creationId xmlns:a16="http://schemas.microsoft.com/office/drawing/2014/main" id="{569B7938-0BE8-FD40-B543-9A615195959B}"/>
              </a:ext>
            </a:extLst>
          </p:cNvPr>
          <p:cNvSpPr>
            <a:spLocks noGrp="1"/>
          </p:cNvSpPr>
          <p:nvPr>
            <p:ph type="ftr" sz="quarter" idx="11"/>
          </p:nvPr>
        </p:nvSpPr>
        <p:spPr/>
        <p:txBody>
          <a:bodyPr/>
          <a:lstStyle/>
          <a:p>
            <a:r>
              <a:rPr lang="en-GB"/>
              <a:t>Team 4: Sliding bearings in gearboxes of WEC</a:t>
            </a:r>
            <a:endParaRPr lang="en-IN"/>
          </a:p>
        </p:txBody>
      </p:sp>
      <p:sp>
        <p:nvSpPr>
          <p:cNvPr id="5" name="Slide Number Placeholder 4">
            <a:extLst>
              <a:ext uri="{FF2B5EF4-FFF2-40B4-BE49-F238E27FC236}">
                <a16:creationId xmlns:a16="http://schemas.microsoft.com/office/drawing/2014/main" id="{7B3D3BFE-C886-94B9-3871-FFA4301008FD}"/>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3814113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588E3-1269-156A-5F80-7D1F7B80BD14}"/>
              </a:ext>
            </a:extLst>
          </p:cNvPr>
          <p:cNvSpPr>
            <a:spLocks noGrp="1"/>
          </p:cNvSpPr>
          <p:nvPr>
            <p:ph type="dt" sz="half" idx="10"/>
          </p:nvPr>
        </p:nvSpPr>
        <p:spPr/>
        <p:txBody>
          <a:bodyPr/>
          <a:lstStyle/>
          <a:p>
            <a:fld id="{BB877DA7-96CC-40A9-B14D-4B9D7065EBC1}" type="datetime1">
              <a:rPr lang="en-IN" smtClean="0"/>
              <a:t>24-05-2024</a:t>
            </a:fld>
            <a:endParaRPr lang="en-IN"/>
          </a:p>
        </p:txBody>
      </p:sp>
      <p:sp>
        <p:nvSpPr>
          <p:cNvPr id="3" name="Footer Placeholder 2">
            <a:extLst>
              <a:ext uri="{FF2B5EF4-FFF2-40B4-BE49-F238E27FC236}">
                <a16:creationId xmlns:a16="http://schemas.microsoft.com/office/drawing/2014/main" id="{C8D8526B-8058-67D8-946B-387ECDFDF345}"/>
              </a:ext>
            </a:extLst>
          </p:cNvPr>
          <p:cNvSpPr>
            <a:spLocks noGrp="1"/>
          </p:cNvSpPr>
          <p:nvPr>
            <p:ph type="ftr" sz="quarter" idx="11"/>
          </p:nvPr>
        </p:nvSpPr>
        <p:spPr/>
        <p:txBody>
          <a:bodyPr/>
          <a:lstStyle/>
          <a:p>
            <a:r>
              <a:rPr lang="en-GB"/>
              <a:t>Team 4: Sliding bearings in gearboxes of WEC</a:t>
            </a:r>
            <a:endParaRPr lang="en-IN"/>
          </a:p>
        </p:txBody>
      </p:sp>
      <p:sp>
        <p:nvSpPr>
          <p:cNvPr id="4" name="Slide Number Placeholder 3">
            <a:extLst>
              <a:ext uri="{FF2B5EF4-FFF2-40B4-BE49-F238E27FC236}">
                <a16:creationId xmlns:a16="http://schemas.microsoft.com/office/drawing/2014/main" id="{0429C915-A9C6-0448-F18E-B3CAEDBC0E32}"/>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2035313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3CBF-84A3-706D-B0E6-12D0AE64BE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679363-856C-91C5-1D99-46EFAF23E2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06932F5-BE0A-6F1F-3AF5-DCF8B4915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48AC36-8D7A-E995-56B4-075A6C0619D5}"/>
              </a:ext>
            </a:extLst>
          </p:cNvPr>
          <p:cNvSpPr>
            <a:spLocks noGrp="1"/>
          </p:cNvSpPr>
          <p:nvPr>
            <p:ph type="dt" sz="half" idx="10"/>
          </p:nvPr>
        </p:nvSpPr>
        <p:spPr/>
        <p:txBody>
          <a:bodyPr/>
          <a:lstStyle/>
          <a:p>
            <a:fld id="{82083700-E7A2-4513-89D6-336D202C5B31}" type="datetime1">
              <a:rPr lang="en-IN" smtClean="0"/>
              <a:t>24-05-2024</a:t>
            </a:fld>
            <a:endParaRPr lang="en-IN"/>
          </a:p>
        </p:txBody>
      </p:sp>
      <p:sp>
        <p:nvSpPr>
          <p:cNvPr id="6" name="Footer Placeholder 5">
            <a:extLst>
              <a:ext uri="{FF2B5EF4-FFF2-40B4-BE49-F238E27FC236}">
                <a16:creationId xmlns:a16="http://schemas.microsoft.com/office/drawing/2014/main" id="{DED3AB7D-53CF-6CF4-293B-81F583A1E44E}"/>
              </a:ext>
            </a:extLst>
          </p:cNvPr>
          <p:cNvSpPr>
            <a:spLocks noGrp="1"/>
          </p:cNvSpPr>
          <p:nvPr>
            <p:ph type="ftr" sz="quarter" idx="11"/>
          </p:nvPr>
        </p:nvSpPr>
        <p:spPr/>
        <p:txBody>
          <a:bodyPr/>
          <a:lstStyle/>
          <a:p>
            <a:r>
              <a:rPr lang="en-GB"/>
              <a:t>Team 4: Sliding bearings in gearboxes of WEC</a:t>
            </a:r>
            <a:endParaRPr lang="en-IN"/>
          </a:p>
        </p:txBody>
      </p:sp>
      <p:sp>
        <p:nvSpPr>
          <p:cNvPr id="7" name="Slide Number Placeholder 6">
            <a:extLst>
              <a:ext uri="{FF2B5EF4-FFF2-40B4-BE49-F238E27FC236}">
                <a16:creationId xmlns:a16="http://schemas.microsoft.com/office/drawing/2014/main" id="{E3D381DE-099E-5870-CE47-D29AD3F2E030}"/>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3957353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1118-B665-9D9A-05D8-BA130F630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D4106D8-5A55-653A-9FE0-6C7AD7E12A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DB64113-4C4C-76B1-67AD-ECF80CA1B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F2F240-1D82-2A98-D5AB-D9E67CE0AEFD}"/>
              </a:ext>
            </a:extLst>
          </p:cNvPr>
          <p:cNvSpPr>
            <a:spLocks noGrp="1"/>
          </p:cNvSpPr>
          <p:nvPr>
            <p:ph type="dt" sz="half" idx="10"/>
          </p:nvPr>
        </p:nvSpPr>
        <p:spPr/>
        <p:txBody>
          <a:bodyPr/>
          <a:lstStyle/>
          <a:p>
            <a:fld id="{57E400B8-A844-477B-AC8D-F8435E419499}" type="datetime1">
              <a:rPr lang="en-IN" smtClean="0"/>
              <a:t>24-05-2024</a:t>
            </a:fld>
            <a:endParaRPr lang="en-IN"/>
          </a:p>
        </p:txBody>
      </p:sp>
      <p:sp>
        <p:nvSpPr>
          <p:cNvPr id="6" name="Footer Placeholder 5">
            <a:extLst>
              <a:ext uri="{FF2B5EF4-FFF2-40B4-BE49-F238E27FC236}">
                <a16:creationId xmlns:a16="http://schemas.microsoft.com/office/drawing/2014/main" id="{967123B0-5AB8-F168-6E59-0FB83B3F4E67}"/>
              </a:ext>
            </a:extLst>
          </p:cNvPr>
          <p:cNvSpPr>
            <a:spLocks noGrp="1"/>
          </p:cNvSpPr>
          <p:nvPr>
            <p:ph type="ftr" sz="quarter" idx="11"/>
          </p:nvPr>
        </p:nvSpPr>
        <p:spPr/>
        <p:txBody>
          <a:bodyPr/>
          <a:lstStyle/>
          <a:p>
            <a:r>
              <a:rPr lang="en-GB"/>
              <a:t>Team 4: Sliding bearings in gearboxes of WEC</a:t>
            </a:r>
            <a:endParaRPr lang="en-IN"/>
          </a:p>
        </p:txBody>
      </p:sp>
      <p:sp>
        <p:nvSpPr>
          <p:cNvPr id="7" name="Slide Number Placeholder 6">
            <a:extLst>
              <a:ext uri="{FF2B5EF4-FFF2-40B4-BE49-F238E27FC236}">
                <a16:creationId xmlns:a16="http://schemas.microsoft.com/office/drawing/2014/main" id="{8DB54763-50BB-440E-71CA-09D4B198F98D}"/>
              </a:ext>
            </a:extLst>
          </p:cNvPr>
          <p:cNvSpPr>
            <a:spLocks noGrp="1"/>
          </p:cNvSpPr>
          <p:nvPr>
            <p:ph type="sldNum" sz="quarter" idx="12"/>
          </p:nvPr>
        </p:nvSpPr>
        <p:spPr/>
        <p:txBody>
          <a:bodyPr/>
          <a:lstStyle/>
          <a:p>
            <a:fld id="{DE776409-3411-4534-8D12-35FE24735A7A}" type="slidenum">
              <a:rPr lang="en-IN" smtClean="0"/>
              <a:t>‹#›</a:t>
            </a:fld>
            <a:endParaRPr lang="en-IN"/>
          </a:p>
        </p:txBody>
      </p:sp>
    </p:spTree>
    <p:extLst>
      <p:ext uri="{BB962C8B-B14F-4D97-AF65-F5344CB8AC3E}">
        <p14:creationId xmlns:p14="http://schemas.microsoft.com/office/powerpoint/2010/main" val="3930560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5CA9EC-C2BD-CF3D-5A20-8098B0BF1D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18EB5F-9184-E626-5F82-874D156FF2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EC0F09-C3DE-2703-E0DC-512FD14AA4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47CD2-85B9-4037-8D99-9B029080F3C1}" type="datetime1">
              <a:rPr lang="en-IN" smtClean="0"/>
              <a:t>24-05-2024</a:t>
            </a:fld>
            <a:endParaRPr lang="en-IN"/>
          </a:p>
        </p:txBody>
      </p:sp>
      <p:sp>
        <p:nvSpPr>
          <p:cNvPr id="5" name="Footer Placeholder 4">
            <a:extLst>
              <a:ext uri="{FF2B5EF4-FFF2-40B4-BE49-F238E27FC236}">
                <a16:creationId xmlns:a16="http://schemas.microsoft.com/office/drawing/2014/main" id="{EB8950A2-6280-2FB5-BD50-7B03008B6C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869AB145-0A1E-5E75-9F26-995BFCDD38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76409-3411-4534-8D12-35FE24735A7A}" type="slidenum">
              <a:rPr lang="en-IN" smtClean="0"/>
              <a:t>‹#›</a:t>
            </a:fld>
            <a:endParaRPr lang="en-IN"/>
          </a:p>
        </p:txBody>
      </p:sp>
    </p:spTree>
    <p:extLst>
      <p:ext uri="{BB962C8B-B14F-4D97-AF65-F5344CB8AC3E}">
        <p14:creationId xmlns:p14="http://schemas.microsoft.com/office/powerpoint/2010/main" val="420652258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C5341-81D3-444C-1940-8A61E68953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FBD361-4C90-8D9C-A080-2ACD105E52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D1F2B3-823B-DAF2-74E0-264333210D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AFC714-A3AB-4562-85D8-8980BF3275E7}" type="datetime1">
              <a:rPr lang="en-IN" smtClean="0"/>
              <a:t>24-05-2024</a:t>
            </a:fld>
            <a:endParaRPr lang="en-IN"/>
          </a:p>
        </p:txBody>
      </p:sp>
      <p:sp>
        <p:nvSpPr>
          <p:cNvPr id="5" name="Footer Placeholder 4">
            <a:extLst>
              <a:ext uri="{FF2B5EF4-FFF2-40B4-BE49-F238E27FC236}">
                <a16:creationId xmlns:a16="http://schemas.microsoft.com/office/drawing/2014/main" id="{64631FAD-9204-8BF4-B53E-BA30C70D24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Team 4: Sliding bearings in gearboxes of WEC</a:t>
            </a:r>
            <a:endParaRPr lang="en-IN"/>
          </a:p>
        </p:txBody>
      </p:sp>
      <p:sp>
        <p:nvSpPr>
          <p:cNvPr id="6" name="Slide Number Placeholder 5">
            <a:extLst>
              <a:ext uri="{FF2B5EF4-FFF2-40B4-BE49-F238E27FC236}">
                <a16:creationId xmlns:a16="http://schemas.microsoft.com/office/drawing/2014/main" id="{992102ED-8173-4208-A948-EA1F221E10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87761-FC87-4A57-BD27-270B4C7228C2}" type="slidenum">
              <a:rPr lang="en-IN" smtClean="0"/>
              <a:t>‹#›</a:t>
            </a:fld>
            <a:endParaRPr lang="en-IN"/>
          </a:p>
        </p:txBody>
      </p:sp>
    </p:spTree>
    <p:extLst>
      <p:ext uri="{BB962C8B-B14F-4D97-AF65-F5344CB8AC3E}">
        <p14:creationId xmlns:p14="http://schemas.microsoft.com/office/powerpoint/2010/main" val="45011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slide" Target="slide30.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 Target="slide30.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slide" Target="slide30.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slide" Target="slide30.xml"/></Relationships>
</file>

<file path=ppt/slides/_rels/slide15.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4.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30.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4.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0.xml"/><Relationship Id="rId1"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slide" Target="slide3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slide" Target="slide3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1.xml"/><Relationship Id="rId1" Type="http://schemas.openxmlformats.org/officeDocument/2006/relationships/slideLayout" Target="../slideLayouts/slideLayout13.xml"/><Relationship Id="rId5" Type="http://schemas.openxmlformats.org/officeDocument/2006/relationships/slide" Target="slide30.xml"/><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slide" Target="slide30.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 Target="slide3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2m80nuC5-g" TargetMode="External"/><Relationship Id="rId3" Type="http://schemas.openxmlformats.org/officeDocument/2006/relationships/slideLayout" Target="../slideLayouts/slideLayout13.xml"/><Relationship Id="rId7" Type="http://schemas.openxmlformats.org/officeDocument/2006/relationships/image" Target="../media/image2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 Target="slide31.xml"/><Relationship Id="rId5" Type="http://schemas.openxmlformats.org/officeDocument/2006/relationships/image" Target="../media/image4.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0.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4.jp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video" Target="https://www.youtube.com/embed/PRjoDjXN1cI?feature=oembed" TargetMode="External"/><Relationship Id="rId5" Type="http://schemas.openxmlformats.org/officeDocument/2006/relationships/image" Target="../media/image29.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hyperlink" Target="https://www.schaeffler.de/en/news_media/press_releases/press_releases_detail.jsp?id=" TargetMode="External"/><Relationship Id="rId3" Type="http://schemas.openxmlformats.org/officeDocument/2006/relationships/slide" Target="slide6.xml"/><Relationship Id="rId7" Type="http://schemas.openxmlformats.org/officeDocument/2006/relationships/slide" Target="slide12.xml"/><Relationship Id="rId12" Type="http://schemas.openxmlformats.org/officeDocument/2006/relationships/slide" Target="slide17.xml"/><Relationship Id="rId17" Type="http://schemas.openxmlformats.org/officeDocument/2006/relationships/slide" Target="slide19.xml"/><Relationship Id="rId2" Type="http://schemas.openxmlformats.org/officeDocument/2006/relationships/slide" Target="slide4.xml"/><Relationship Id="rId16" Type="http://schemas.openxmlformats.org/officeDocument/2006/relationships/hyperlink" Target="https://www.winergy-group.com/en/journal-bearing" TargetMode="External"/><Relationship Id="rId1" Type="http://schemas.openxmlformats.org/officeDocument/2006/relationships/slideLayout" Target="../slideLayouts/slideLayout13.xml"/><Relationship Id="rId6" Type="http://schemas.openxmlformats.org/officeDocument/2006/relationships/hyperlink" Target="https://www.slideshare.net/GauravMistry14/fundamental-and-selection-of-bearings%20%5b4" TargetMode="External"/><Relationship Id="rId11" Type="http://schemas.openxmlformats.org/officeDocument/2006/relationships/slide" Target="slide16.xml"/><Relationship Id="rId5" Type="http://schemas.openxmlformats.org/officeDocument/2006/relationships/slide" Target="slide8.xml"/><Relationship Id="rId15" Type="http://schemas.openxmlformats.org/officeDocument/2006/relationships/hyperlink" Target="https://www.renk.com/en/products/slide-bearings" TargetMode="External"/><Relationship Id="rId10" Type="http://schemas.openxmlformats.org/officeDocument/2006/relationships/hyperlink" Target="https://www.amroll.com/bearing-selection-load-life.html" TargetMode="External"/><Relationship Id="rId4" Type="http://schemas.openxmlformats.org/officeDocument/2006/relationships/hyperlink" Target="https://www.uobabylon.edu.iq/eprints/publication_7_4218_752.pdf%20%5b3" TargetMode="External"/><Relationship Id="rId9" Type="http://schemas.openxmlformats.org/officeDocument/2006/relationships/slide" Target="slide15.xml"/><Relationship Id="rId14" Type="http://schemas.openxmlformats.org/officeDocument/2006/relationships/slide" Target="slide18.xml"/></Relationships>
</file>

<file path=ppt/slides/_rels/slide3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9.xml"/><Relationship Id="rId7" Type="http://schemas.openxmlformats.org/officeDocument/2006/relationships/slide" Target="slide23.xml"/><Relationship Id="rId12" Type="http://schemas.openxmlformats.org/officeDocument/2006/relationships/slide" Target="slide27.xml"/><Relationship Id="rId2" Type="http://schemas.openxmlformats.org/officeDocument/2006/relationships/hyperlink" Target="https://www.miba.com/en/product-areas/bearings/plain-bearing-vs-roller-bearing-benefit-from-an-upgrade-from-roller-bearing-to-plain-bearing-miba%20%5b15" TargetMode="External"/><Relationship Id="rId1" Type="http://schemas.openxmlformats.org/officeDocument/2006/relationships/slideLayout" Target="../slideLayouts/slideLayout13.xml"/><Relationship Id="rId6" Type="http://schemas.openxmlformats.org/officeDocument/2006/relationships/hyperlink" Target="https://www.mdpi.com/2674-032X/3/4/27" TargetMode="External"/><Relationship Id="rId11" Type="http://schemas.openxmlformats.org/officeDocument/2006/relationships/hyperlink" Target="https://doi.org/10.1007/s11356-023-29653-9" TargetMode="External"/><Relationship Id="rId5" Type="http://schemas.openxmlformats.org/officeDocument/2006/relationships/slide" Target="slide20.xml"/><Relationship Id="rId10" Type="http://schemas.openxmlformats.org/officeDocument/2006/relationships/slide" Target="slide26.xml"/><Relationship Id="rId4" Type="http://schemas.openxmlformats.org/officeDocument/2006/relationships/hyperlink" Target="https://www.windpowerengineering.com/different-kinds-bearings-used-wind-turbines/" TargetMode="External"/><Relationship Id="rId9" Type="http://schemas.openxmlformats.org/officeDocument/2006/relationships/slide" Target="slide3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3.xml"/><Relationship Id="rId7" Type="http://schemas.openxmlformats.org/officeDocument/2006/relationships/slide" Target="slide3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30.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slide" Target="slide30.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slide" Target="slide30.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4D3F108-3889-1AFC-C5E1-8B6FE8EAF83B}"/>
              </a:ext>
            </a:extLst>
          </p:cNvPr>
          <p:cNvSpPr txBox="1"/>
          <p:nvPr/>
        </p:nvSpPr>
        <p:spPr>
          <a:xfrm>
            <a:off x="2537470" y="1110810"/>
            <a:ext cx="7117060" cy="1692771"/>
          </a:xfrm>
          <a:prstGeom prst="rect">
            <a:avLst/>
          </a:prstGeom>
          <a:noFill/>
          <a:ln>
            <a:noFill/>
          </a:ln>
        </p:spPr>
        <p:txBody>
          <a:bodyPr wrap="square" rtlCol="0">
            <a:spAutoFit/>
          </a:bodyPr>
          <a:lstStyle/>
          <a:p>
            <a:pPr algn="ctr"/>
            <a:r>
              <a:rPr lang="en-GB" sz="3600" b="1" kern="100" dirty="0">
                <a:effectLst/>
                <a:ea typeface="Aptos" panose="020B0004020202020204" pitchFamily="34" charset="0"/>
                <a:cs typeface="Times New Roman" panose="02020603050405020304" pitchFamily="18" charset="0"/>
              </a:rPr>
              <a:t>Mechanical Drivetrains</a:t>
            </a:r>
            <a:endParaRPr lang="en-GB" sz="3600" kern="100" dirty="0">
              <a:effectLst/>
              <a:ea typeface="Aptos" panose="020B0004020202020204" pitchFamily="34" charset="0"/>
              <a:cs typeface="Times New Roman" panose="02020603050405020304" pitchFamily="18" charset="0"/>
            </a:endParaRPr>
          </a:p>
          <a:p>
            <a:pPr algn="ctr"/>
            <a:endParaRPr lang="de-DE" sz="2000" dirty="0">
              <a:solidFill>
                <a:sysClr val="windowText" lastClr="000000"/>
              </a:solidFill>
            </a:endParaRPr>
          </a:p>
          <a:p>
            <a:pPr algn="ctr"/>
            <a:r>
              <a:rPr lang="en-GB" sz="2800" b="1" kern="100" dirty="0">
                <a:effectLst/>
                <a:latin typeface="Calibri" panose="020F0502020204030204" pitchFamily="34" charset="0"/>
                <a:ea typeface="Aptos" panose="020B0004020202020204" pitchFamily="34" charset="0"/>
                <a:cs typeface="Times New Roman" panose="02020603050405020304" pitchFamily="18" charset="0"/>
              </a:rPr>
              <a:t>Team 4:  Sliding bearings in gearboxes of WEC</a:t>
            </a:r>
            <a:br>
              <a:rPr lang="de-DE" sz="2000" dirty="0">
                <a:solidFill>
                  <a:sysClr val="windowText" lastClr="000000"/>
                </a:solidFill>
              </a:rPr>
            </a:br>
            <a:endParaRPr lang="de-DE" sz="2000" dirty="0">
              <a:solidFill>
                <a:sysClr val="windowText" lastClr="000000"/>
              </a:solidFill>
            </a:endParaRPr>
          </a:p>
        </p:txBody>
      </p:sp>
      <p:sp>
        <p:nvSpPr>
          <p:cNvPr id="7" name="TextBox 6">
            <a:extLst>
              <a:ext uri="{FF2B5EF4-FFF2-40B4-BE49-F238E27FC236}">
                <a16:creationId xmlns:a16="http://schemas.microsoft.com/office/drawing/2014/main" id="{23668E4F-7526-A4F3-17DD-302DA0270853}"/>
              </a:ext>
            </a:extLst>
          </p:cNvPr>
          <p:cNvSpPr txBox="1"/>
          <p:nvPr/>
        </p:nvSpPr>
        <p:spPr>
          <a:xfrm>
            <a:off x="555307" y="3214939"/>
            <a:ext cx="5906006" cy="2646878"/>
          </a:xfrm>
          <a:prstGeom prst="rect">
            <a:avLst/>
          </a:prstGeom>
          <a:noFill/>
          <a:ln>
            <a:noFill/>
          </a:ln>
        </p:spPr>
        <p:txBody>
          <a:bodyPr wrap="square" rtlCol="0">
            <a:spAutoFit/>
          </a:bodyPr>
          <a:lstStyle/>
          <a:p>
            <a:r>
              <a:rPr lang="de-DE" sz="2000" b="1" u="sng" dirty="0"/>
              <a:t>Presented by:</a:t>
            </a:r>
            <a:r>
              <a:rPr lang="de-DE" sz="2000" dirty="0"/>
              <a:t>			</a:t>
            </a:r>
            <a:r>
              <a:rPr lang="de-DE" sz="2000" b="1" u="sng" dirty="0"/>
              <a:t>Matriculation No.</a:t>
            </a:r>
          </a:p>
          <a:p>
            <a:endParaRPr lang="de-DE" sz="2000" dirty="0"/>
          </a:p>
          <a:p>
            <a:r>
              <a:rPr lang="de-DE" dirty="0"/>
              <a:t>Hassan Pour Saeid			           730257</a:t>
            </a:r>
          </a:p>
          <a:p>
            <a:r>
              <a:rPr lang="de-DE" dirty="0"/>
              <a:t>Mozafary Mostafa			           750247</a:t>
            </a:r>
          </a:p>
          <a:p>
            <a:r>
              <a:rPr lang="de-DE" dirty="0"/>
              <a:t>Mahmoud Abdelwadood		           740163</a:t>
            </a:r>
          </a:p>
          <a:p>
            <a:r>
              <a:rPr lang="de-DE" dirty="0"/>
              <a:t>Patel Manthan			           750301</a:t>
            </a:r>
          </a:p>
          <a:p>
            <a:r>
              <a:rPr lang="de-DE" dirty="0"/>
              <a:t>Patil Rahul			           750532</a:t>
            </a:r>
          </a:p>
          <a:p>
            <a:r>
              <a:rPr lang="de-DE" dirty="0"/>
              <a:t>Soni Karan			           </a:t>
            </a:r>
            <a:r>
              <a:rPr lang="en-DE" b="0" i="0" dirty="0">
                <a:effectLst/>
                <a:highlight>
                  <a:srgbClr val="FFFFFF"/>
                </a:highlight>
              </a:rPr>
              <a:t>760153</a:t>
            </a:r>
            <a:endParaRPr lang="de-DE" dirty="0"/>
          </a:p>
          <a:p>
            <a:pPr algn="ctr"/>
            <a:r>
              <a:rPr lang="de-DE" dirty="0"/>
              <a:t>			</a:t>
            </a:r>
          </a:p>
        </p:txBody>
      </p:sp>
      <p:pic>
        <p:nvPicPr>
          <p:cNvPr id="5" name="Picture 4">
            <a:extLst>
              <a:ext uri="{FF2B5EF4-FFF2-40B4-BE49-F238E27FC236}">
                <a16:creationId xmlns:a16="http://schemas.microsoft.com/office/drawing/2014/main" id="{DEBBDE80-052B-9938-EE8E-D8C81054A6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4966" y="-15371"/>
            <a:ext cx="2511357" cy="1412637"/>
          </a:xfrm>
          <a:prstGeom prst="rect">
            <a:avLst/>
          </a:prstGeom>
        </p:spPr>
      </p:pic>
      <p:pic>
        <p:nvPicPr>
          <p:cNvPr id="4" name="Picture 3" descr="A logo with blue and black text&#10;&#10;Description automatically generated">
            <a:extLst>
              <a:ext uri="{FF2B5EF4-FFF2-40B4-BE49-F238E27FC236}">
                <a16:creationId xmlns:a16="http://schemas.microsoft.com/office/drawing/2014/main" id="{4E4843BC-9D2B-3B2B-575C-F16F65BFF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598" y="88806"/>
            <a:ext cx="2854602" cy="1204285"/>
          </a:xfrm>
          <a:prstGeom prst="rect">
            <a:avLst/>
          </a:prstGeom>
        </p:spPr>
      </p:pic>
      <p:sp>
        <p:nvSpPr>
          <p:cNvPr id="3" name="Rectangle 2">
            <a:extLst>
              <a:ext uri="{FF2B5EF4-FFF2-40B4-BE49-F238E27FC236}">
                <a16:creationId xmlns:a16="http://schemas.microsoft.com/office/drawing/2014/main" id="{ADA25377-8F1B-6CC9-C9F9-D4370AC2B364}"/>
              </a:ext>
            </a:extLst>
          </p:cNvPr>
          <p:cNvSpPr/>
          <p:nvPr/>
        </p:nvSpPr>
        <p:spPr>
          <a:xfrm>
            <a:off x="0" y="6312310"/>
            <a:ext cx="12192000" cy="545690"/>
          </a:xfrm>
          <a:prstGeom prst="rect">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solidFill>
                <a:schemeClr val="accent1">
                  <a:lumMod val="60000"/>
                  <a:lumOff val="40000"/>
                </a:schemeClr>
              </a:solidFill>
            </a:endParaRPr>
          </a:p>
        </p:txBody>
      </p:sp>
      <p:sp>
        <p:nvSpPr>
          <p:cNvPr id="11" name="Date Placeholder 10">
            <a:extLst>
              <a:ext uri="{FF2B5EF4-FFF2-40B4-BE49-F238E27FC236}">
                <a16:creationId xmlns:a16="http://schemas.microsoft.com/office/drawing/2014/main" id="{E5401818-DADF-A3EF-A208-4BB4A83D870E}"/>
              </a:ext>
            </a:extLst>
          </p:cNvPr>
          <p:cNvSpPr>
            <a:spLocks noGrp="1"/>
          </p:cNvSpPr>
          <p:nvPr>
            <p:ph type="dt" sz="half" idx="10"/>
          </p:nvPr>
        </p:nvSpPr>
        <p:spPr/>
        <p:txBody>
          <a:bodyPr/>
          <a:lstStyle/>
          <a:p>
            <a:fld id="{313DD33B-839B-46E7-86F0-3CE0E6C0AEB2}" type="datetime1">
              <a:rPr lang="en-IN" smtClean="0">
                <a:solidFill>
                  <a:schemeClr val="tx1"/>
                </a:solidFill>
              </a:rPr>
              <a:t>24-05-2024</a:t>
            </a:fld>
            <a:endParaRPr lang="en-IN" dirty="0">
              <a:solidFill>
                <a:schemeClr val="tx1"/>
              </a:solidFill>
            </a:endParaRPr>
          </a:p>
        </p:txBody>
      </p:sp>
      <p:sp>
        <p:nvSpPr>
          <p:cNvPr id="14" name="Slide Number Placeholder 13">
            <a:extLst>
              <a:ext uri="{FF2B5EF4-FFF2-40B4-BE49-F238E27FC236}">
                <a16:creationId xmlns:a16="http://schemas.microsoft.com/office/drawing/2014/main" id="{41C5D4C0-8C57-26A1-92CC-80DF52DF5AED}"/>
              </a:ext>
            </a:extLst>
          </p:cNvPr>
          <p:cNvSpPr>
            <a:spLocks noGrp="1"/>
          </p:cNvSpPr>
          <p:nvPr>
            <p:ph type="sldNum" sz="quarter" idx="12"/>
          </p:nvPr>
        </p:nvSpPr>
        <p:spPr/>
        <p:txBody>
          <a:bodyPr/>
          <a:lstStyle/>
          <a:p>
            <a:fld id="{E7687761-FC87-4A57-BD27-270B4C7228C2}" type="slidenum">
              <a:rPr lang="en-IN" smtClean="0">
                <a:solidFill>
                  <a:schemeClr val="tx1"/>
                </a:solidFill>
              </a:rPr>
              <a:t>1</a:t>
            </a:fld>
            <a:endParaRPr lang="en-IN" dirty="0">
              <a:solidFill>
                <a:schemeClr val="tx1"/>
              </a:solidFill>
            </a:endParaRPr>
          </a:p>
        </p:txBody>
      </p:sp>
      <p:sp>
        <p:nvSpPr>
          <p:cNvPr id="2" name="Footer Placeholder 1">
            <a:extLst>
              <a:ext uri="{FF2B5EF4-FFF2-40B4-BE49-F238E27FC236}">
                <a16:creationId xmlns:a16="http://schemas.microsoft.com/office/drawing/2014/main" id="{8CCFC601-C2B2-20C3-33B2-D1304162621D}"/>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
        <p:nvSpPr>
          <p:cNvPr id="8" name="TextBox 7">
            <a:extLst>
              <a:ext uri="{FF2B5EF4-FFF2-40B4-BE49-F238E27FC236}">
                <a16:creationId xmlns:a16="http://schemas.microsoft.com/office/drawing/2014/main" id="{558F1C34-A7D9-BEF1-1CDC-964651D3F1DE}"/>
              </a:ext>
            </a:extLst>
          </p:cNvPr>
          <p:cNvSpPr txBox="1"/>
          <p:nvPr/>
        </p:nvSpPr>
        <p:spPr>
          <a:xfrm>
            <a:off x="7100596" y="3745096"/>
            <a:ext cx="5262466" cy="369332"/>
          </a:xfrm>
          <a:prstGeom prst="rect">
            <a:avLst/>
          </a:prstGeom>
          <a:noFill/>
        </p:spPr>
        <p:txBody>
          <a:bodyPr wrap="square" rtlCol="0">
            <a:spAutoFit/>
          </a:bodyPr>
          <a:lstStyle/>
          <a:p>
            <a:pPr algn="ctr"/>
            <a:r>
              <a:rPr lang="en-GB" b="1" dirty="0"/>
              <a:t>Guided by: </a:t>
            </a:r>
            <a:r>
              <a:rPr lang="en-GB" dirty="0"/>
              <a:t>Prof. Hans </a:t>
            </a:r>
            <a:r>
              <a:rPr lang="en-GB" dirty="0" err="1"/>
              <a:t>Kyling</a:t>
            </a:r>
            <a:endParaRPr lang="LID4096" dirty="0"/>
          </a:p>
        </p:txBody>
      </p:sp>
      <p:sp>
        <p:nvSpPr>
          <p:cNvPr id="10" name="TextBox 9">
            <a:extLst>
              <a:ext uri="{FF2B5EF4-FFF2-40B4-BE49-F238E27FC236}">
                <a16:creationId xmlns:a16="http://schemas.microsoft.com/office/drawing/2014/main" id="{C7AAA9F7-8A1D-7093-952D-E9D80417CA80}"/>
              </a:ext>
            </a:extLst>
          </p:cNvPr>
          <p:cNvSpPr txBox="1"/>
          <p:nvPr/>
        </p:nvSpPr>
        <p:spPr>
          <a:xfrm>
            <a:off x="8470641" y="4890203"/>
            <a:ext cx="2752531" cy="646331"/>
          </a:xfrm>
          <a:prstGeom prst="rect">
            <a:avLst/>
          </a:prstGeom>
          <a:noFill/>
        </p:spPr>
        <p:txBody>
          <a:bodyPr wrap="square" rtlCol="0">
            <a:spAutoFit/>
          </a:bodyPr>
          <a:lstStyle/>
          <a:p>
            <a:r>
              <a:rPr lang="en-GB" b="1" dirty="0"/>
              <a:t>Date :</a:t>
            </a:r>
            <a:r>
              <a:rPr lang="en-GB" dirty="0"/>
              <a:t> 24.05.2024</a:t>
            </a:r>
          </a:p>
          <a:p>
            <a:r>
              <a:rPr lang="en-GB" b="1" dirty="0"/>
              <a:t>Place: </a:t>
            </a:r>
            <a:r>
              <a:rPr lang="en-GB" dirty="0"/>
              <a:t>Flensburg</a:t>
            </a:r>
            <a:endParaRPr lang="LID4096" dirty="0"/>
          </a:p>
        </p:txBody>
      </p:sp>
    </p:spTree>
    <p:extLst>
      <p:ext uri="{BB962C8B-B14F-4D97-AF65-F5344CB8AC3E}">
        <p14:creationId xmlns:p14="http://schemas.microsoft.com/office/powerpoint/2010/main" val="1652200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685263"/>
            <a:ext cx="10515600" cy="829692"/>
          </a:xfrm>
        </p:spPr>
        <p:txBody>
          <a:bodyPr>
            <a:normAutofit fontScale="90000"/>
          </a:bodyPr>
          <a:lstStyle/>
          <a:p>
            <a:pPr algn="ct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2. Variants and design of sliding bearings </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14" name="TextBox 13">
            <a:extLst>
              <a:ext uri="{FF2B5EF4-FFF2-40B4-BE49-F238E27FC236}">
                <a16:creationId xmlns:a16="http://schemas.microsoft.com/office/drawing/2014/main" id="{D2301EC7-F702-29CB-17C0-C6AC7517B317}"/>
              </a:ext>
            </a:extLst>
          </p:cNvPr>
          <p:cNvSpPr txBox="1"/>
          <p:nvPr/>
        </p:nvSpPr>
        <p:spPr>
          <a:xfrm>
            <a:off x="3762332" y="1473423"/>
            <a:ext cx="3942735" cy="369332"/>
          </a:xfrm>
          <a:prstGeom prst="rect">
            <a:avLst/>
          </a:prstGeom>
          <a:noFill/>
          <a:ln>
            <a:solidFill>
              <a:schemeClr val="accent1"/>
            </a:solidFill>
          </a:ln>
        </p:spPr>
        <p:txBody>
          <a:bodyPr wrap="square" rtlCol="0">
            <a:spAutoFit/>
          </a:bodyPr>
          <a:lstStyle/>
          <a:p>
            <a:r>
              <a:rPr lang="en-US" dirty="0"/>
              <a:t>Classification of Sliding Contact Bearing</a:t>
            </a:r>
            <a:endParaRPr lang="en-IN" dirty="0"/>
          </a:p>
        </p:txBody>
      </p:sp>
      <p:sp>
        <p:nvSpPr>
          <p:cNvPr id="15" name="TextBox 14">
            <a:extLst>
              <a:ext uri="{FF2B5EF4-FFF2-40B4-BE49-F238E27FC236}">
                <a16:creationId xmlns:a16="http://schemas.microsoft.com/office/drawing/2014/main" id="{8D2E1568-B8F0-99F1-63B9-243BB2BC8CB0}"/>
              </a:ext>
            </a:extLst>
          </p:cNvPr>
          <p:cNvSpPr txBox="1"/>
          <p:nvPr/>
        </p:nvSpPr>
        <p:spPr>
          <a:xfrm>
            <a:off x="406924" y="2907562"/>
            <a:ext cx="3400961" cy="369332"/>
          </a:xfrm>
          <a:prstGeom prst="rect">
            <a:avLst/>
          </a:prstGeom>
          <a:noFill/>
          <a:ln>
            <a:solidFill>
              <a:schemeClr val="accent1"/>
            </a:solidFill>
          </a:ln>
        </p:spPr>
        <p:txBody>
          <a:bodyPr wrap="square" rtlCol="0">
            <a:spAutoFit/>
          </a:bodyPr>
          <a:lstStyle/>
          <a:p>
            <a:pPr lvl="0" rtl="0"/>
            <a:r>
              <a:rPr lang="en-US" dirty="0"/>
              <a:t>Based on the type of load carried</a:t>
            </a:r>
            <a:endParaRPr lang="en-IN" dirty="0"/>
          </a:p>
        </p:txBody>
      </p:sp>
      <p:sp>
        <p:nvSpPr>
          <p:cNvPr id="16" name="TextBox 15">
            <a:extLst>
              <a:ext uri="{FF2B5EF4-FFF2-40B4-BE49-F238E27FC236}">
                <a16:creationId xmlns:a16="http://schemas.microsoft.com/office/drawing/2014/main" id="{236C8C56-5695-71B3-3613-22311D03FDC1}"/>
              </a:ext>
            </a:extLst>
          </p:cNvPr>
          <p:cNvSpPr txBox="1"/>
          <p:nvPr/>
        </p:nvSpPr>
        <p:spPr>
          <a:xfrm>
            <a:off x="4082382" y="2910839"/>
            <a:ext cx="3324109" cy="369332"/>
          </a:xfrm>
          <a:prstGeom prst="rect">
            <a:avLst/>
          </a:prstGeom>
          <a:noFill/>
          <a:ln>
            <a:solidFill>
              <a:schemeClr val="accent1"/>
            </a:solidFill>
          </a:ln>
        </p:spPr>
        <p:txBody>
          <a:bodyPr wrap="square" rtlCol="0">
            <a:spAutoFit/>
          </a:bodyPr>
          <a:lstStyle/>
          <a:p>
            <a:pPr lvl="0" rtl="0"/>
            <a:r>
              <a:rPr lang="en-US" dirty="0"/>
              <a:t>Based on the type of lubrication</a:t>
            </a:r>
            <a:endParaRPr lang="en-IN" dirty="0"/>
          </a:p>
        </p:txBody>
      </p:sp>
      <p:sp>
        <p:nvSpPr>
          <p:cNvPr id="17" name="TextBox 16">
            <a:extLst>
              <a:ext uri="{FF2B5EF4-FFF2-40B4-BE49-F238E27FC236}">
                <a16:creationId xmlns:a16="http://schemas.microsoft.com/office/drawing/2014/main" id="{99FA4F2A-F784-4F79-0CA4-270AAAE49871}"/>
              </a:ext>
            </a:extLst>
          </p:cNvPr>
          <p:cNvSpPr txBox="1"/>
          <p:nvPr/>
        </p:nvSpPr>
        <p:spPr>
          <a:xfrm>
            <a:off x="7542432" y="2908636"/>
            <a:ext cx="4362621" cy="369332"/>
          </a:xfrm>
          <a:prstGeom prst="rect">
            <a:avLst/>
          </a:prstGeom>
          <a:noFill/>
          <a:ln>
            <a:solidFill>
              <a:schemeClr val="accent1"/>
            </a:solidFill>
          </a:ln>
        </p:spPr>
        <p:txBody>
          <a:bodyPr wrap="square" rtlCol="0">
            <a:spAutoFit/>
          </a:bodyPr>
          <a:lstStyle/>
          <a:p>
            <a:pPr lvl="0" rtl="0"/>
            <a:r>
              <a:rPr lang="en-US" dirty="0"/>
              <a:t>Based on the type of lubrication Mechanism</a:t>
            </a:r>
            <a:endParaRPr lang="en-IN" dirty="0"/>
          </a:p>
        </p:txBody>
      </p:sp>
      <p:sp>
        <p:nvSpPr>
          <p:cNvPr id="18" name="TextBox 17">
            <a:extLst>
              <a:ext uri="{FF2B5EF4-FFF2-40B4-BE49-F238E27FC236}">
                <a16:creationId xmlns:a16="http://schemas.microsoft.com/office/drawing/2014/main" id="{6FBE1E63-47D2-58F5-78AA-B69F4F9DF792}"/>
              </a:ext>
            </a:extLst>
          </p:cNvPr>
          <p:cNvSpPr txBox="1"/>
          <p:nvPr/>
        </p:nvSpPr>
        <p:spPr>
          <a:xfrm>
            <a:off x="1077020" y="3907249"/>
            <a:ext cx="2060771" cy="923330"/>
          </a:xfrm>
          <a:prstGeom prst="rect">
            <a:avLst/>
          </a:prstGeom>
          <a:noFill/>
          <a:ln>
            <a:solidFill>
              <a:schemeClr val="accent1"/>
            </a:solidFill>
          </a:ln>
        </p:spPr>
        <p:txBody>
          <a:bodyPr wrap="square" rtlCol="0">
            <a:spAutoFit/>
          </a:bodyPr>
          <a:lstStyle/>
          <a:p>
            <a:pPr marL="285750" lvl="0" indent="-285750" rtl="0">
              <a:buFont typeface="Arial" panose="020B0604020202020204" pitchFamily="34" charset="0"/>
              <a:buChar char="•"/>
            </a:pPr>
            <a:r>
              <a:rPr lang="en-US" dirty="0"/>
              <a:t>Radial Bearing</a:t>
            </a:r>
            <a:endParaRPr lang="en-IN" dirty="0"/>
          </a:p>
          <a:p>
            <a:pPr marL="285750" lvl="0" indent="-285750" rtl="0">
              <a:buFont typeface="Arial" panose="020B0604020202020204" pitchFamily="34" charset="0"/>
              <a:buChar char="•"/>
            </a:pPr>
            <a:r>
              <a:rPr lang="en-US" dirty="0"/>
              <a:t>Thrust Bearing</a:t>
            </a:r>
            <a:endParaRPr lang="en-IN" dirty="0"/>
          </a:p>
          <a:p>
            <a:endParaRPr lang="LID4096" dirty="0"/>
          </a:p>
        </p:txBody>
      </p:sp>
      <p:sp>
        <p:nvSpPr>
          <p:cNvPr id="19" name="TextBox 18">
            <a:extLst>
              <a:ext uri="{FF2B5EF4-FFF2-40B4-BE49-F238E27FC236}">
                <a16:creationId xmlns:a16="http://schemas.microsoft.com/office/drawing/2014/main" id="{5DCE2E37-3059-5F96-7B44-4297A4227318}"/>
              </a:ext>
            </a:extLst>
          </p:cNvPr>
          <p:cNvSpPr txBox="1"/>
          <p:nvPr/>
        </p:nvSpPr>
        <p:spPr>
          <a:xfrm>
            <a:off x="4436136" y="3907249"/>
            <a:ext cx="2616599" cy="923330"/>
          </a:xfrm>
          <a:prstGeom prst="rect">
            <a:avLst/>
          </a:prstGeom>
          <a:noFill/>
          <a:ln>
            <a:solidFill>
              <a:schemeClr val="accent1"/>
            </a:solidFill>
          </a:ln>
        </p:spPr>
        <p:txBody>
          <a:bodyPr wrap="square" rtlCol="0">
            <a:spAutoFit/>
          </a:bodyPr>
          <a:lstStyle/>
          <a:p>
            <a:pPr marL="285750" lvl="0" indent="-285750" rtl="0">
              <a:buFont typeface="Arial" panose="020B0604020202020204" pitchFamily="34" charset="0"/>
              <a:buChar char="•"/>
            </a:pPr>
            <a:r>
              <a:rPr lang="en-US" dirty="0"/>
              <a:t>Thick film lubrication</a:t>
            </a:r>
            <a:endParaRPr lang="en-IN" dirty="0"/>
          </a:p>
          <a:p>
            <a:pPr marL="285750" lvl="0" indent="-285750" rtl="0">
              <a:buFont typeface="Arial" panose="020B0604020202020204" pitchFamily="34" charset="0"/>
              <a:buChar char="•"/>
            </a:pPr>
            <a:r>
              <a:rPr lang="en-US" dirty="0"/>
              <a:t>Thin-film lubrication</a:t>
            </a:r>
            <a:endParaRPr lang="en-IN" dirty="0"/>
          </a:p>
          <a:p>
            <a:pPr marL="285750" lvl="0" indent="-285750" rtl="0">
              <a:buFont typeface="Arial" panose="020B0604020202020204" pitchFamily="34" charset="0"/>
              <a:buChar char="•"/>
            </a:pPr>
            <a:r>
              <a:rPr lang="en-US" dirty="0"/>
              <a:t>Boundary lubrication</a:t>
            </a:r>
            <a:endParaRPr lang="en-IN" dirty="0"/>
          </a:p>
        </p:txBody>
      </p:sp>
      <p:sp>
        <p:nvSpPr>
          <p:cNvPr id="20" name="TextBox 19">
            <a:extLst>
              <a:ext uri="{FF2B5EF4-FFF2-40B4-BE49-F238E27FC236}">
                <a16:creationId xmlns:a16="http://schemas.microsoft.com/office/drawing/2014/main" id="{47942012-519E-D740-62B1-23D8781DF64C}"/>
              </a:ext>
            </a:extLst>
          </p:cNvPr>
          <p:cNvSpPr txBox="1"/>
          <p:nvPr/>
        </p:nvSpPr>
        <p:spPr>
          <a:xfrm>
            <a:off x="7635576" y="3907249"/>
            <a:ext cx="4176332" cy="1754326"/>
          </a:xfrm>
          <a:prstGeom prst="rect">
            <a:avLst/>
          </a:prstGeom>
          <a:noFill/>
          <a:ln>
            <a:solidFill>
              <a:schemeClr val="accent1"/>
            </a:solidFill>
          </a:ln>
        </p:spPr>
        <p:txBody>
          <a:bodyPr wrap="square" rtlCol="0">
            <a:spAutoFit/>
          </a:bodyPr>
          <a:lstStyle/>
          <a:p>
            <a:pPr marL="285750" lvl="0" indent="-285750" rtl="0">
              <a:buFont typeface="Arial" panose="020B0604020202020204" pitchFamily="34" charset="0"/>
              <a:buChar char="•"/>
            </a:pPr>
            <a:r>
              <a:rPr lang="en-IN" dirty="0"/>
              <a:t>Hydrodynamically lubricated bearings</a:t>
            </a:r>
          </a:p>
          <a:p>
            <a:pPr marL="285750" lvl="0" indent="-285750" rtl="0">
              <a:buFont typeface="Arial" panose="020B0604020202020204" pitchFamily="34" charset="0"/>
              <a:buChar char="•"/>
            </a:pPr>
            <a:r>
              <a:rPr lang="en-IN" dirty="0"/>
              <a:t>Hydrostatic lubricated bearings</a:t>
            </a:r>
          </a:p>
          <a:p>
            <a:pPr marL="285750" lvl="0" indent="-285750" rtl="0">
              <a:buFont typeface="Arial" panose="020B0604020202020204" pitchFamily="34" charset="0"/>
              <a:buChar char="•"/>
            </a:pPr>
            <a:r>
              <a:rPr lang="en-IN" dirty="0"/>
              <a:t>Electrohydrodynamic lubricated bearings</a:t>
            </a:r>
          </a:p>
          <a:p>
            <a:pPr marL="285750" lvl="0" indent="-285750" rtl="0">
              <a:buFont typeface="Arial" panose="020B0604020202020204" pitchFamily="34" charset="0"/>
              <a:buChar char="•"/>
            </a:pPr>
            <a:r>
              <a:rPr lang="en-IN" dirty="0"/>
              <a:t>Boundary lubricated bearings</a:t>
            </a:r>
          </a:p>
          <a:p>
            <a:pPr marL="285750" lvl="0" indent="-285750" rtl="0">
              <a:buFont typeface="Arial" panose="020B0604020202020204" pitchFamily="34" charset="0"/>
              <a:buChar char="•"/>
            </a:pPr>
            <a:r>
              <a:rPr lang="en-IN" dirty="0"/>
              <a:t>Solid film lubricated bearings</a:t>
            </a:r>
          </a:p>
        </p:txBody>
      </p:sp>
      <p:cxnSp>
        <p:nvCxnSpPr>
          <p:cNvPr id="22" name="Straight Arrow Connector 21">
            <a:extLst>
              <a:ext uri="{FF2B5EF4-FFF2-40B4-BE49-F238E27FC236}">
                <a16:creationId xmlns:a16="http://schemas.microsoft.com/office/drawing/2014/main" id="{48CB2E43-3D03-7F6B-4EC0-7D05E1D46CE3}"/>
              </a:ext>
            </a:extLst>
          </p:cNvPr>
          <p:cNvCxnSpPr>
            <a:cxnSpLocks/>
            <a:stCxn id="14" idx="2"/>
            <a:endCxn id="16" idx="0"/>
          </p:cNvCxnSpPr>
          <p:nvPr/>
        </p:nvCxnSpPr>
        <p:spPr>
          <a:xfrm>
            <a:off x="5733700" y="1842755"/>
            <a:ext cx="10737" cy="106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CD5029D-3580-04A4-7CDC-5F8CD48B3442}"/>
              </a:ext>
            </a:extLst>
          </p:cNvPr>
          <p:cNvCxnSpPr>
            <a:cxnSpLocks/>
            <a:stCxn id="14" idx="2"/>
            <a:endCxn id="17" idx="0"/>
          </p:cNvCxnSpPr>
          <p:nvPr/>
        </p:nvCxnSpPr>
        <p:spPr>
          <a:xfrm rot="16200000" flipH="1">
            <a:off x="7195781" y="380673"/>
            <a:ext cx="1065881" cy="39900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F0466C5-E177-F91F-2030-E2C8028210FB}"/>
              </a:ext>
            </a:extLst>
          </p:cNvPr>
          <p:cNvCxnSpPr>
            <a:cxnSpLocks/>
            <a:stCxn id="14" idx="2"/>
            <a:endCxn id="15" idx="0"/>
          </p:cNvCxnSpPr>
          <p:nvPr/>
        </p:nvCxnSpPr>
        <p:spPr>
          <a:xfrm rot="5400000">
            <a:off x="3388150" y="562011"/>
            <a:ext cx="1064807" cy="36262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EDC4AA-4053-49DA-F547-86374094CCF0}"/>
              </a:ext>
            </a:extLst>
          </p:cNvPr>
          <p:cNvCxnSpPr>
            <a:cxnSpLocks/>
            <a:stCxn id="16" idx="2"/>
            <a:endCxn id="19" idx="0"/>
          </p:cNvCxnSpPr>
          <p:nvPr/>
        </p:nvCxnSpPr>
        <p:spPr>
          <a:xfrm flipH="1">
            <a:off x="5744436" y="3280171"/>
            <a:ext cx="1" cy="627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8370601-FC4F-11FB-1D92-5059566596B1}"/>
              </a:ext>
            </a:extLst>
          </p:cNvPr>
          <p:cNvCxnSpPr>
            <a:cxnSpLocks/>
            <a:stCxn id="17" idx="2"/>
            <a:endCxn id="20" idx="0"/>
          </p:cNvCxnSpPr>
          <p:nvPr/>
        </p:nvCxnSpPr>
        <p:spPr>
          <a:xfrm flipH="1">
            <a:off x="9723742" y="3277968"/>
            <a:ext cx="1" cy="629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FF8BDC8-BE72-23F2-D08B-41C768CA26AE}"/>
              </a:ext>
            </a:extLst>
          </p:cNvPr>
          <p:cNvCxnSpPr>
            <a:cxnSpLocks/>
            <a:stCxn id="15" idx="2"/>
            <a:endCxn id="18" idx="0"/>
          </p:cNvCxnSpPr>
          <p:nvPr/>
        </p:nvCxnSpPr>
        <p:spPr>
          <a:xfrm>
            <a:off x="2107405" y="3276894"/>
            <a:ext cx="1" cy="630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952B09E-7B36-FC9F-18AE-4F083253E169}"/>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Date Placeholder 7">
            <a:extLst>
              <a:ext uri="{FF2B5EF4-FFF2-40B4-BE49-F238E27FC236}">
                <a16:creationId xmlns:a16="http://schemas.microsoft.com/office/drawing/2014/main" id="{26F77097-61F7-FB7C-C648-BE3C66C2414D}"/>
              </a:ext>
            </a:extLst>
          </p:cNvPr>
          <p:cNvSpPr>
            <a:spLocks noGrp="1"/>
          </p:cNvSpPr>
          <p:nvPr>
            <p:ph type="dt" sz="half" idx="10"/>
          </p:nvPr>
        </p:nvSpPr>
        <p:spPr/>
        <p:txBody>
          <a:bodyPr/>
          <a:lstStyle/>
          <a:p>
            <a:fld id="{D638418E-4F01-455C-95D9-AFCDD848DDFA}" type="datetime1">
              <a:rPr lang="en-IN" smtClean="0">
                <a:solidFill>
                  <a:schemeClr val="tx1"/>
                </a:solidFill>
              </a:rPr>
              <a:t>24-05-2024</a:t>
            </a:fld>
            <a:endParaRPr lang="en-IN" dirty="0">
              <a:solidFill>
                <a:schemeClr val="tx1"/>
              </a:solidFill>
            </a:endParaRPr>
          </a:p>
        </p:txBody>
      </p:sp>
      <p:sp>
        <p:nvSpPr>
          <p:cNvPr id="9" name="Slide Number Placeholder 8">
            <a:extLst>
              <a:ext uri="{FF2B5EF4-FFF2-40B4-BE49-F238E27FC236}">
                <a16:creationId xmlns:a16="http://schemas.microsoft.com/office/drawing/2014/main" id="{12B6FF8E-6FCD-E6C8-6BDF-D3C29C11EBF2}"/>
              </a:ext>
            </a:extLst>
          </p:cNvPr>
          <p:cNvSpPr>
            <a:spLocks noGrp="1"/>
          </p:cNvSpPr>
          <p:nvPr>
            <p:ph type="sldNum" sz="quarter" idx="12"/>
          </p:nvPr>
        </p:nvSpPr>
        <p:spPr/>
        <p:txBody>
          <a:bodyPr/>
          <a:lstStyle/>
          <a:p>
            <a:fld id="{E7687761-FC87-4A57-BD27-270B4C7228C2}" type="slidenum">
              <a:rPr lang="en-IN" smtClean="0">
                <a:solidFill>
                  <a:schemeClr val="tx1"/>
                </a:solidFill>
              </a:rPr>
              <a:t>10</a:t>
            </a:fld>
            <a:endParaRPr lang="en-IN" dirty="0">
              <a:solidFill>
                <a:schemeClr val="tx1"/>
              </a:solidFill>
            </a:endParaRPr>
          </a:p>
        </p:txBody>
      </p:sp>
      <p:cxnSp>
        <p:nvCxnSpPr>
          <p:cNvPr id="11" name="Straight Connector 10">
            <a:extLst>
              <a:ext uri="{FF2B5EF4-FFF2-40B4-BE49-F238E27FC236}">
                <a16:creationId xmlns:a16="http://schemas.microsoft.com/office/drawing/2014/main" id="{8F8B69BC-B0C6-2345-583D-91EBE68EF71C}"/>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ABDAC960-8827-F10C-F208-EA86A71F6003}"/>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99265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593982" y="384890"/>
            <a:ext cx="10515600" cy="1279747"/>
          </a:xfrm>
        </p:spPr>
        <p:txBody>
          <a:bodyPr>
            <a:normAutofit/>
          </a:bodyPr>
          <a:lstStyle/>
          <a:p>
            <a:pPr algn="ctr"/>
            <a:r>
              <a:rPr lang="en-GB" sz="2800" b="1" kern="100" dirty="0">
                <a:solidFill>
                  <a:schemeClr val="accent2">
                    <a:lumMod val="50000"/>
                  </a:schemeClr>
                </a:solidFill>
                <a:effectLst/>
                <a:ea typeface="Aptos" panose="020B0004020202020204" pitchFamily="34" charset="0"/>
                <a:cs typeface="Times New Roman" panose="02020603050405020304" pitchFamily="18" charset="0"/>
              </a:rPr>
              <a:t>2. Variants and design of sliding bearings </a:t>
            </a:r>
            <a:endParaRPr lang="en-IN" sz="2800" dirty="0">
              <a:solidFill>
                <a:schemeClr val="accent2">
                  <a:lumMod val="50000"/>
                </a:schemeClr>
              </a:solidFill>
              <a:latin typeface="+mn-lt"/>
            </a:endParaRPr>
          </a:p>
        </p:txBody>
      </p:sp>
      <p:sp>
        <p:nvSpPr>
          <p:cNvPr id="9" name="Text Placeholder 8"/>
          <p:cNvSpPr>
            <a:spLocks noGrp="1"/>
          </p:cNvSpPr>
          <p:nvPr>
            <p:ph type="body" idx="1"/>
          </p:nvPr>
        </p:nvSpPr>
        <p:spPr>
          <a:xfrm>
            <a:off x="772251" y="1639535"/>
            <a:ext cx="5157787" cy="453583"/>
          </a:xfrm>
        </p:spPr>
        <p:txBody>
          <a:bodyPr/>
          <a:lstStyle/>
          <a:p>
            <a:r>
              <a:rPr lang="en-US" sz="1800" dirty="0"/>
              <a:t>Journal Bearings :</a:t>
            </a:r>
            <a:r>
              <a:rPr lang="en-US" dirty="0"/>
              <a:t>		</a:t>
            </a: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sz="half" idx="2"/>
          </p:nvPr>
        </p:nvSpPr>
        <p:spPr>
          <a:xfrm>
            <a:off x="839789" y="2977435"/>
            <a:ext cx="3997682" cy="2608849"/>
          </a:xfrm>
        </p:spPr>
        <p:txBody>
          <a:bodyPr>
            <a:noAutofit/>
          </a:bodyPr>
          <a:lstStyle/>
          <a:p>
            <a:pPr marL="0" indent="0">
              <a:buNone/>
            </a:pPr>
            <a:endParaRPr lang="en-US" sz="1800" dirty="0"/>
          </a:p>
          <a:p>
            <a:pPr marL="0" indent="0">
              <a:buNone/>
            </a:pPr>
            <a:endParaRPr lang="en-US" sz="1800" dirty="0"/>
          </a:p>
          <a:p>
            <a:pPr marL="0" indent="0">
              <a:buNone/>
            </a:pPr>
            <a:endParaRPr lang="en-US" sz="1800" dirty="0"/>
          </a:p>
          <a:p>
            <a:endParaRPr lang="en-US" sz="1800" dirty="0"/>
          </a:p>
          <a:p>
            <a:endParaRPr lang="en-US" sz="1800" dirty="0"/>
          </a:p>
          <a:p>
            <a:pPr marL="0" lvl="0" indent="0">
              <a:lnSpc>
                <a:spcPct val="107000"/>
              </a:lnSpc>
              <a:buNone/>
            </a:pPr>
            <a:endParaRPr lang="en-GB" sz="1800" b="1" kern="100" dirty="0">
              <a:effectLst/>
              <a:ea typeface="Aptos" panose="020B0004020202020204" pitchFamily="34" charset="0"/>
              <a:cs typeface="Times New Roman" panose="02020603050405020304" pitchFamily="18" charset="0"/>
            </a:endParaRPr>
          </a:p>
        </p:txBody>
      </p:sp>
      <p:sp>
        <p:nvSpPr>
          <p:cNvPr id="11" name="Text Placeholder 10"/>
          <p:cNvSpPr>
            <a:spLocks noGrp="1"/>
          </p:cNvSpPr>
          <p:nvPr>
            <p:ph type="body" sz="quarter" idx="3"/>
          </p:nvPr>
        </p:nvSpPr>
        <p:spPr>
          <a:xfrm>
            <a:off x="6172200" y="1639535"/>
            <a:ext cx="5183188" cy="416278"/>
          </a:xfrm>
        </p:spPr>
        <p:txBody>
          <a:bodyPr>
            <a:normAutofit/>
          </a:bodyPr>
          <a:lstStyle/>
          <a:p>
            <a:r>
              <a:rPr lang="en-US" sz="1800" dirty="0"/>
              <a:t>Thrust Bearings :</a:t>
            </a:r>
            <a:endParaRPr lang="en-IN" sz="1800" dirty="0"/>
          </a:p>
        </p:txBody>
      </p:sp>
      <p:sp>
        <p:nvSpPr>
          <p:cNvPr id="12" name="Content Placeholder 11"/>
          <p:cNvSpPr>
            <a:spLocks noGrp="1"/>
          </p:cNvSpPr>
          <p:nvPr>
            <p:ph sz="quarter" idx="4"/>
          </p:nvPr>
        </p:nvSpPr>
        <p:spPr>
          <a:xfrm>
            <a:off x="6170612" y="2247480"/>
            <a:ext cx="5183188" cy="3539171"/>
          </a:xfrm>
        </p:spPr>
        <p:txBody>
          <a:bodyPr>
            <a:normAutofit/>
          </a:bodyPr>
          <a:lstStyle/>
          <a:p>
            <a:pPr marL="0" indent="0">
              <a:buNone/>
            </a:pPr>
            <a:r>
              <a:rPr lang="en-US" sz="1600" dirty="0"/>
              <a:t>Load acts along the direction of the motion.</a:t>
            </a:r>
            <a:endParaRPr lang="en-IN" sz="1600" dirty="0"/>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14" name="TextBox 13"/>
          <p:cNvSpPr txBox="1"/>
          <p:nvPr/>
        </p:nvSpPr>
        <p:spPr>
          <a:xfrm>
            <a:off x="838199" y="3370324"/>
            <a:ext cx="5159376" cy="646331"/>
          </a:xfrm>
          <a:prstGeom prst="rect">
            <a:avLst/>
          </a:prstGeom>
          <a:noFill/>
        </p:spPr>
        <p:txBody>
          <a:bodyPr wrap="square" rtlCol="0">
            <a:spAutoFit/>
          </a:bodyPr>
          <a:lstStyle/>
          <a:p>
            <a:endParaRPr lang="en-IN" dirty="0"/>
          </a:p>
          <a:p>
            <a:endParaRPr lang="en-IN" dirty="0"/>
          </a:p>
        </p:txBody>
      </p:sp>
      <p:sp>
        <p:nvSpPr>
          <p:cNvPr id="13" name="TextBox 12"/>
          <p:cNvSpPr txBox="1"/>
          <p:nvPr/>
        </p:nvSpPr>
        <p:spPr>
          <a:xfrm>
            <a:off x="756716" y="2202086"/>
            <a:ext cx="4852916" cy="338554"/>
          </a:xfrm>
          <a:prstGeom prst="rect">
            <a:avLst/>
          </a:prstGeom>
          <a:noFill/>
        </p:spPr>
        <p:txBody>
          <a:bodyPr wrap="square" rtlCol="0">
            <a:spAutoFit/>
          </a:bodyPr>
          <a:lstStyle/>
          <a:p>
            <a:r>
              <a:rPr lang="en-US" sz="1600" dirty="0"/>
              <a:t>Load acts perpendicular to the direction of the motion.</a:t>
            </a:r>
            <a:endParaRPr lang="en-IN" sz="1600" dirty="0"/>
          </a:p>
        </p:txBody>
      </p:sp>
      <p:sp>
        <p:nvSpPr>
          <p:cNvPr id="17" name="TextBox 16"/>
          <p:cNvSpPr txBox="1"/>
          <p:nvPr/>
        </p:nvSpPr>
        <p:spPr>
          <a:xfrm>
            <a:off x="1615916" y="5424720"/>
            <a:ext cx="4468178" cy="307777"/>
          </a:xfrm>
          <a:prstGeom prst="rect">
            <a:avLst/>
          </a:prstGeom>
          <a:noFill/>
        </p:spPr>
        <p:txBody>
          <a:bodyPr wrap="square" rtlCol="0">
            <a:spAutoFit/>
          </a:bodyPr>
          <a:lstStyle/>
          <a:p>
            <a:r>
              <a:rPr lang="en-GB" sz="1400" b="1" dirty="0"/>
              <a:t>Figure 2.1: </a:t>
            </a:r>
            <a:r>
              <a:rPr lang="en-GB" sz="1400" dirty="0"/>
              <a:t>Journal Bearing </a:t>
            </a:r>
            <a:r>
              <a:rPr lang="en-GB" sz="1400" b="1" dirty="0">
                <a:solidFill>
                  <a:schemeClr val="accent1">
                    <a:lumMod val="75000"/>
                  </a:schemeClr>
                </a:solidFill>
              </a:rPr>
              <a:t>[Source: </a:t>
            </a:r>
            <a:r>
              <a:rPr lang="en-GB" sz="1400" b="1" dirty="0">
                <a:solidFill>
                  <a:schemeClr val="accent1">
                    <a:lumMod val="75000"/>
                  </a:schemeClr>
                </a:solidFill>
                <a:hlinkClick r:id="rId4" action="ppaction://hlinksldjump"/>
              </a:rPr>
              <a:t>4</a:t>
            </a:r>
            <a:r>
              <a:rPr lang="en-GB" sz="1400" b="1" dirty="0">
                <a:solidFill>
                  <a:schemeClr val="accent1">
                    <a:lumMod val="75000"/>
                  </a:schemeClr>
                </a:solidFill>
              </a:rPr>
              <a:t>]</a:t>
            </a:r>
            <a:endParaRPr lang="LID4096" sz="1400" b="1" dirty="0">
              <a:solidFill>
                <a:schemeClr val="accent1">
                  <a:lumMod val="75000"/>
                </a:schemeClr>
              </a:solidFill>
            </a:endParaRPr>
          </a:p>
        </p:txBody>
      </p:sp>
      <p:sp>
        <p:nvSpPr>
          <p:cNvPr id="19" name="TextBox 18"/>
          <p:cNvSpPr txBox="1"/>
          <p:nvPr/>
        </p:nvSpPr>
        <p:spPr>
          <a:xfrm>
            <a:off x="7114053" y="5426388"/>
            <a:ext cx="4677660" cy="307777"/>
          </a:xfrm>
          <a:prstGeom prst="rect">
            <a:avLst/>
          </a:prstGeom>
          <a:noFill/>
        </p:spPr>
        <p:txBody>
          <a:bodyPr wrap="square" rtlCol="0">
            <a:spAutoFit/>
          </a:bodyPr>
          <a:lstStyle/>
          <a:p>
            <a:r>
              <a:rPr lang="en-GB" sz="1400" b="1" dirty="0"/>
              <a:t>Figure 2.2:</a:t>
            </a:r>
            <a:r>
              <a:rPr lang="en-GB" sz="1400" dirty="0"/>
              <a:t> Thrust Bearing </a:t>
            </a:r>
            <a:r>
              <a:rPr lang="en-GB" sz="1400" b="1" dirty="0">
                <a:solidFill>
                  <a:schemeClr val="accent1">
                    <a:lumMod val="75000"/>
                  </a:schemeClr>
                </a:solidFill>
              </a:rPr>
              <a:t>[Source: </a:t>
            </a:r>
            <a:r>
              <a:rPr lang="en-GB" sz="1400" b="1" dirty="0">
                <a:solidFill>
                  <a:schemeClr val="accent1">
                    <a:lumMod val="75000"/>
                  </a:schemeClr>
                </a:solidFill>
                <a:hlinkClick r:id="rId4" action="ppaction://hlinksldjump"/>
              </a:rPr>
              <a:t>4</a:t>
            </a:r>
            <a:r>
              <a:rPr lang="en-GB" sz="1400" b="1" dirty="0">
                <a:solidFill>
                  <a:schemeClr val="accent1">
                    <a:lumMod val="75000"/>
                  </a:schemeClr>
                </a:solidFill>
              </a:rPr>
              <a:t>]</a:t>
            </a:r>
            <a:endParaRPr lang="LID4096" sz="1400" b="1" dirty="0">
              <a:solidFill>
                <a:schemeClr val="accent1">
                  <a:lumMod val="75000"/>
                </a:schemeClr>
              </a:solidFill>
            </a:endParaRPr>
          </a:p>
        </p:txBody>
      </p:sp>
      <p:sp>
        <p:nvSpPr>
          <p:cNvPr id="15" name="Rectangle 14">
            <a:extLst>
              <a:ext uri="{FF2B5EF4-FFF2-40B4-BE49-F238E27FC236}">
                <a16:creationId xmlns:a16="http://schemas.microsoft.com/office/drawing/2014/main" id="{F73FA617-31B7-11E9-FFB6-F8C84FD565DD}"/>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Date Placeholder 21">
            <a:extLst>
              <a:ext uri="{FF2B5EF4-FFF2-40B4-BE49-F238E27FC236}">
                <a16:creationId xmlns:a16="http://schemas.microsoft.com/office/drawing/2014/main" id="{A665FE32-C31F-BC64-F4C8-FE66A0FDE801}"/>
              </a:ext>
            </a:extLst>
          </p:cNvPr>
          <p:cNvSpPr>
            <a:spLocks noGrp="1"/>
          </p:cNvSpPr>
          <p:nvPr>
            <p:ph type="dt" sz="half" idx="10"/>
          </p:nvPr>
        </p:nvSpPr>
        <p:spPr/>
        <p:txBody>
          <a:bodyPr/>
          <a:lstStyle/>
          <a:p>
            <a:fld id="{3D91EEEA-889D-448E-BC69-F492D556A2E6}" type="datetime1">
              <a:rPr lang="en-IN" smtClean="0">
                <a:solidFill>
                  <a:schemeClr val="tx1"/>
                </a:solidFill>
              </a:rPr>
              <a:t>24-05-2024</a:t>
            </a:fld>
            <a:endParaRPr lang="en-IN" dirty="0">
              <a:solidFill>
                <a:schemeClr val="tx1"/>
              </a:solidFill>
            </a:endParaRPr>
          </a:p>
        </p:txBody>
      </p:sp>
      <p:sp>
        <p:nvSpPr>
          <p:cNvPr id="23" name="Slide Number Placeholder 22">
            <a:extLst>
              <a:ext uri="{FF2B5EF4-FFF2-40B4-BE49-F238E27FC236}">
                <a16:creationId xmlns:a16="http://schemas.microsoft.com/office/drawing/2014/main" id="{660576B6-D855-C18C-9BEC-BF4A3551DC20}"/>
              </a:ext>
            </a:extLst>
          </p:cNvPr>
          <p:cNvSpPr>
            <a:spLocks noGrp="1"/>
          </p:cNvSpPr>
          <p:nvPr>
            <p:ph type="sldNum" sz="quarter" idx="12"/>
          </p:nvPr>
        </p:nvSpPr>
        <p:spPr/>
        <p:txBody>
          <a:bodyPr/>
          <a:lstStyle/>
          <a:p>
            <a:fld id="{E7687761-FC87-4A57-BD27-270B4C7228C2}" type="slidenum">
              <a:rPr lang="en-IN" smtClean="0">
                <a:solidFill>
                  <a:schemeClr val="tx1"/>
                </a:solidFill>
              </a:rPr>
              <a:t>11</a:t>
            </a:fld>
            <a:endParaRPr lang="en-IN" dirty="0">
              <a:solidFill>
                <a:schemeClr val="tx1"/>
              </a:solidFill>
            </a:endParaRPr>
          </a:p>
        </p:txBody>
      </p:sp>
      <p:cxnSp>
        <p:nvCxnSpPr>
          <p:cNvPr id="24" name="Straight Connector 23">
            <a:extLst>
              <a:ext uri="{FF2B5EF4-FFF2-40B4-BE49-F238E27FC236}">
                <a16:creationId xmlns:a16="http://schemas.microsoft.com/office/drawing/2014/main" id="{1412DB77-3C58-B67B-1867-B0EE69341AB4}"/>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0B217E-E1EE-B41B-58CB-1D4F524D70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8555" y="2716157"/>
            <a:ext cx="3445388" cy="2702742"/>
          </a:xfrm>
          <a:prstGeom prst="rect">
            <a:avLst/>
          </a:prstGeom>
        </p:spPr>
      </p:pic>
      <p:pic>
        <p:nvPicPr>
          <p:cNvPr id="18" name="Picture 17">
            <a:extLst>
              <a:ext uri="{FF2B5EF4-FFF2-40B4-BE49-F238E27FC236}">
                <a16:creationId xmlns:a16="http://schemas.microsoft.com/office/drawing/2014/main" id="{56807BDF-76F4-A402-99D9-2F6D074DE2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4018" y="2840910"/>
            <a:ext cx="3513453" cy="2591317"/>
          </a:xfrm>
          <a:prstGeom prst="rect">
            <a:avLst/>
          </a:prstGeom>
        </p:spPr>
      </p:pic>
      <p:sp>
        <p:nvSpPr>
          <p:cNvPr id="4" name="Footer Placeholder 3">
            <a:extLst>
              <a:ext uri="{FF2B5EF4-FFF2-40B4-BE49-F238E27FC236}">
                <a16:creationId xmlns:a16="http://schemas.microsoft.com/office/drawing/2014/main" id="{8AB25D27-EBEE-ACAD-4910-A9CAD30452C5}"/>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96525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circle(in)">
                                      <p:cBhvr>
                                        <p:cTn id="7" dur="2000"/>
                                        <p:tgtEl>
                                          <p:spTgt spid="9">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par>
                                <p:cTn id="11" presetID="6" presetClass="entr" presetSubtype="16"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ircle(in)">
                                      <p:cBhvr>
                                        <p:cTn id="13" dur="2000"/>
                                        <p:tgtEl>
                                          <p:spTgt spid="1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circle(in)">
                                      <p:cBhvr>
                                        <p:cTn id="16" dur="2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circle(in)">
                                      <p:cBhvr>
                                        <p:cTn id="21" dur="2000"/>
                                        <p:tgtEl>
                                          <p:spTgt spid="12">
                                            <p:txEl>
                                              <p:pRg st="0" end="0"/>
                                            </p:txEl>
                                          </p:spTgt>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circle(in)">
                                      <p:cBhvr>
                                        <p:cTn id="24" dur="2000"/>
                                        <p:tgtEl>
                                          <p:spTgt spid="11">
                                            <p:txEl>
                                              <p:pRg st="0" end="0"/>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ircle(in)">
                                      <p:cBhvr>
                                        <p:cTn id="27" dur="2000"/>
                                        <p:tgtEl>
                                          <p:spTgt spid="5"/>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circle(in)">
                                      <p:cBhvr>
                                        <p:cTn id="3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P spid="12" grpId="0" build="p"/>
      <p:bldP spid="13" grpId="0"/>
      <p:bldP spid="1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1686522" y="492039"/>
            <a:ext cx="8818956" cy="608706"/>
          </a:xfrm>
        </p:spPr>
        <p:txBody>
          <a:bodyPr>
            <a:normAutofit/>
          </a:bodyPr>
          <a:lstStyle/>
          <a:p>
            <a:pPr algn="ctr"/>
            <a:r>
              <a:rPr lang="en-GB" sz="2800" b="1" kern="100" dirty="0">
                <a:solidFill>
                  <a:schemeClr val="accent2">
                    <a:lumMod val="50000"/>
                  </a:schemeClr>
                </a:solidFill>
                <a:effectLst/>
                <a:ea typeface="Aptos" panose="020B0004020202020204" pitchFamily="34" charset="0"/>
                <a:cs typeface="Times New Roman" panose="02020603050405020304" pitchFamily="18" charset="0"/>
              </a:rPr>
              <a:t>2. Variants and design of sliding bearings </a:t>
            </a:r>
            <a:endParaRPr lang="en-IN" sz="4000" dirty="0">
              <a:solidFill>
                <a:schemeClr val="accent2">
                  <a:lumMod val="50000"/>
                </a:schemeClr>
              </a:solidFill>
              <a:latin typeface="+mn-lt"/>
            </a:endParaRPr>
          </a:p>
        </p:txBody>
      </p:sp>
      <p:sp>
        <p:nvSpPr>
          <p:cNvPr id="9" name="Text Placeholder 8"/>
          <p:cNvSpPr>
            <a:spLocks noGrp="1"/>
          </p:cNvSpPr>
          <p:nvPr>
            <p:ph type="body" sz="half" idx="2"/>
          </p:nvPr>
        </p:nvSpPr>
        <p:spPr>
          <a:xfrm>
            <a:off x="839788" y="1692076"/>
            <a:ext cx="4318000" cy="4394826"/>
          </a:xfrm>
        </p:spPr>
        <p:txBody>
          <a:bodyPr/>
          <a:lstStyle/>
          <a:p>
            <a:r>
              <a:rPr lang="en-US" dirty="0"/>
              <a:t>	</a:t>
            </a: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sz="half" idx="4294967295"/>
          </p:nvPr>
        </p:nvSpPr>
        <p:spPr>
          <a:xfrm>
            <a:off x="682388" y="3530661"/>
            <a:ext cx="4475400" cy="2659002"/>
          </a:xfrm>
        </p:spPr>
        <p:txBody>
          <a:bodyPr>
            <a:noAutofit/>
          </a:bodyPr>
          <a:lstStyle/>
          <a:p>
            <a:pPr marL="0" indent="0">
              <a:buNone/>
            </a:pPr>
            <a:endParaRPr lang="en-US" sz="1800" dirty="0"/>
          </a:p>
          <a:p>
            <a:pPr marL="0" indent="0">
              <a:buNone/>
            </a:pPr>
            <a:endParaRPr lang="en-US" sz="1800" dirty="0"/>
          </a:p>
          <a:p>
            <a:pPr marL="0" indent="0">
              <a:buNone/>
            </a:pPr>
            <a:endParaRPr lang="en-US" sz="1800" dirty="0"/>
          </a:p>
          <a:p>
            <a:endParaRPr lang="en-US" sz="1800" dirty="0"/>
          </a:p>
          <a:p>
            <a:endParaRPr lang="en-US" sz="1800" dirty="0"/>
          </a:p>
          <a:p>
            <a:pPr marL="0" lvl="0" indent="0">
              <a:lnSpc>
                <a:spcPct val="107000"/>
              </a:lnSpc>
              <a:buNone/>
            </a:pPr>
            <a:endParaRPr lang="en-GB" sz="1800" b="1" kern="100" dirty="0">
              <a:effectLst/>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14" name="TextBox 13"/>
          <p:cNvSpPr txBox="1"/>
          <p:nvPr/>
        </p:nvSpPr>
        <p:spPr>
          <a:xfrm>
            <a:off x="838199" y="3370324"/>
            <a:ext cx="5159376" cy="646331"/>
          </a:xfrm>
          <a:prstGeom prst="rect">
            <a:avLst/>
          </a:prstGeom>
          <a:noFill/>
        </p:spPr>
        <p:txBody>
          <a:bodyPr wrap="square" rtlCol="0">
            <a:spAutoFit/>
          </a:bodyPr>
          <a:lstStyle/>
          <a:p>
            <a:endParaRPr lang="en-IN" dirty="0"/>
          </a:p>
          <a:p>
            <a:endParaRPr lang="en-IN" dirty="0"/>
          </a:p>
        </p:txBody>
      </p:sp>
      <p:sp>
        <p:nvSpPr>
          <p:cNvPr id="25" name="TextBox 24"/>
          <p:cNvSpPr txBox="1"/>
          <p:nvPr/>
        </p:nvSpPr>
        <p:spPr>
          <a:xfrm>
            <a:off x="579123" y="1289954"/>
            <a:ext cx="5055192" cy="3447098"/>
          </a:xfrm>
          <a:prstGeom prst="rect">
            <a:avLst/>
          </a:prstGeom>
          <a:noFill/>
        </p:spPr>
        <p:txBody>
          <a:bodyPr wrap="square" rtlCol="0">
            <a:spAutoFit/>
          </a:bodyPr>
          <a:lstStyle/>
          <a:p>
            <a:pPr marL="285750" indent="-285750">
              <a:buFont typeface="Wingdings" panose="05000000000000000000" pitchFamily="2" charset="2"/>
              <a:buChar char="Ø"/>
            </a:pPr>
            <a:r>
              <a:rPr lang="en-US" b="1" dirty="0"/>
              <a:t>Thick Film Bearing :</a:t>
            </a:r>
            <a:endParaRPr lang="en-US" sz="2400" b="1" dirty="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In the thick film bearings are those in which the working surface are complete separated from each other by the lubricant. Such type of bearings are also called </a:t>
            </a:r>
            <a:r>
              <a:rPr lang="en-US" sz="1600" b="1" dirty="0"/>
              <a:t>hydrodynamic lubricated bearing.</a:t>
            </a:r>
            <a:endParaRPr lang="en-US" sz="1600" dirty="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Viscous Fluid separates the element with a thickness of 8mm to 20mm. </a:t>
            </a:r>
            <a:r>
              <a:rPr lang="en-US" sz="1600" dirty="0">
                <a:hlinkClick r:id="rId4" action="ppaction://hlinksldjump"/>
              </a:rPr>
              <a:t>[5]</a:t>
            </a:r>
            <a:endParaRPr lang="en-US" sz="16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IN" dirty="0"/>
          </a:p>
        </p:txBody>
      </p:sp>
      <p:pic>
        <p:nvPicPr>
          <p:cNvPr id="6" name="Picture Placeholder 25">
            <a:extLst>
              <a:ext uri="{FF2B5EF4-FFF2-40B4-BE49-F238E27FC236}">
                <a16:creationId xmlns:a16="http://schemas.microsoft.com/office/drawing/2014/main" id="{70E817BF-09F3-55BD-ECDF-C6BCFF209267}"/>
              </a:ext>
            </a:extLst>
          </p:cNvPr>
          <p:cNvPicPr>
            <a:picLocks noChangeAspect="1"/>
          </p:cNvPicPr>
          <p:nvPr/>
        </p:nvPicPr>
        <p:blipFill rotWithShape="1">
          <a:blip r:embed="rId5">
            <a:extLst>
              <a:ext uri="{28A0092B-C50C-407E-A947-70E740481C1C}">
                <a14:useLocalDpi xmlns:a14="http://schemas.microsoft.com/office/drawing/2010/main" val="0"/>
              </a:ext>
            </a:extLst>
          </a:blip>
          <a:srcRect l="-7203" r="5355"/>
          <a:stretch/>
        </p:blipFill>
        <p:spPr>
          <a:xfrm>
            <a:off x="735321" y="3739980"/>
            <a:ext cx="5002259" cy="2417369"/>
          </a:xfrm>
          <a:prstGeom prst="rect">
            <a:avLst/>
          </a:prstGeom>
        </p:spPr>
      </p:pic>
      <p:sp>
        <p:nvSpPr>
          <p:cNvPr id="12" name="TextBox 11">
            <a:extLst>
              <a:ext uri="{FF2B5EF4-FFF2-40B4-BE49-F238E27FC236}">
                <a16:creationId xmlns:a16="http://schemas.microsoft.com/office/drawing/2014/main" id="{57C2381C-8236-7A9A-B5AD-7C3840B2789F}"/>
              </a:ext>
            </a:extLst>
          </p:cNvPr>
          <p:cNvSpPr txBox="1"/>
          <p:nvPr/>
        </p:nvSpPr>
        <p:spPr>
          <a:xfrm>
            <a:off x="5893391" y="1281947"/>
            <a:ext cx="5944648" cy="2616101"/>
          </a:xfrm>
          <a:prstGeom prst="rect">
            <a:avLst/>
          </a:prstGeom>
          <a:noFill/>
        </p:spPr>
        <p:txBody>
          <a:bodyPr wrap="square" rtlCol="0">
            <a:spAutoFit/>
          </a:bodyPr>
          <a:lstStyle/>
          <a:p>
            <a:pPr marL="285750" indent="-285750">
              <a:buFont typeface="Wingdings" panose="05000000000000000000" pitchFamily="2" charset="2"/>
              <a:buChar char="Ø"/>
            </a:pPr>
            <a:r>
              <a:rPr lang="en-US" b="1" dirty="0"/>
              <a:t>Thin Film Bearing :</a:t>
            </a:r>
            <a:endParaRPr lang="en-US" sz="2400" b="1" dirty="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In the thick film bearings are those in which, although lubricant is present, the working surfaces partially contact each other at least part of the time. Such type of bearings are also called </a:t>
            </a:r>
            <a:r>
              <a:rPr lang="en-US" sz="1600" b="1" dirty="0"/>
              <a:t>Boundary lubricated bearing.</a:t>
            </a:r>
            <a:endParaRPr lang="en-US" sz="1600" dirty="0"/>
          </a:p>
          <a:p>
            <a:pPr marL="285750" indent="-285750" algn="just">
              <a:buFont typeface="Arial" panose="020B0604020202020204" pitchFamily="34" charset="0"/>
              <a:buChar char="•"/>
            </a:pPr>
            <a:r>
              <a:rPr lang="en-US" sz="1600" dirty="0"/>
              <a:t>Due to the thin layer of lubrication is presented, there are intermittent contacts between rolling and fixed elements.</a:t>
            </a:r>
          </a:p>
          <a:p>
            <a:pPr marL="285750" indent="-285750" algn="just">
              <a:buFont typeface="Arial" panose="020B0604020202020204" pitchFamily="34" charset="0"/>
              <a:buChar char="•"/>
            </a:pPr>
            <a:r>
              <a:rPr lang="en-US" sz="1600" dirty="0"/>
              <a:t>Coefficient of friction is between 0.004 to o.10 </a:t>
            </a:r>
            <a:r>
              <a:rPr lang="en-US" sz="1600" dirty="0">
                <a:hlinkClick r:id="rId4" action="ppaction://hlinksldjump"/>
              </a:rPr>
              <a:t>[5]</a:t>
            </a:r>
            <a:endParaRPr lang="en-US" sz="1600" dirty="0"/>
          </a:p>
          <a:p>
            <a:endParaRPr lang="LID4096" dirty="0"/>
          </a:p>
        </p:txBody>
      </p:sp>
      <p:pic>
        <p:nvPicPr>
          <p:cNvPr id="13" name="Picture Placeholder 11">
            <a:extLst>
              <a:ext uri="{FF2B5EF4-FFF2-40B4-BE49-F238E27FC236}">
                <a16:creationId xmlns:a16="http://schemas.microsoft.com/office/drawing/2014/main" id="{BBB9E20F-F0A7-60E2-3D9B-7BDADE19B494}"/>
              </a:ext>
            </a:extLst>
          </p:cNvPr>
          <p:cNvPicPr>
            <a:picLocks noGrp="1" noChangeAspect="1"/>
          </p:cNvPicPr>
          <p:nvPr>
            <p:ph type="pic" idx="1"/>
          </p:nvPr>
        </p:nvPicPr>
        <p:blipFill rotWithShape="1">
          <a:blip r:embed="rId6">
            <a:extLst>
              <a:ext uri="{28A0092B-C50C-407E-A947-70E740481C1C}">
                <a14:useLocalDpi xmlns:a14="http://schemas.microsoft.com/office/drawing/2010/main" val="0"/>
              </a:ext>
            </a:extLst>
          </a:blip>
          <a:srcRect l="-1550" r="2475"/>
          <a:stretch/>
        </p:blipFill>
        <p:spPr>
          <a:xfrm>
            <a:off x="6515728" y="3509232"/>
            <a:ext cx="4372320" cy="2634532"/>
          </a:xfrm>
        </p:spPr>
      </p:pic>
      <p:sp>
        <p:nvSpPr>
          <p:cNvPr id="16" name="TextBox 15">
            <a:extLst>
              <a:ext uri="{FF2B5EF4-FFF2-40B4-BE49-F238E27FC236}">
                <a16:creationId xmlns:a16="http://schemas.microsoft.com/office/drawing/2014/main" id="{D0D31B73-0A2C-FA09-0FF9-C0CA7FBB270C}"/>
              </a:ext>
            </a:extLst>
          </p:cNvPr>
          <p:cNvSpPr txBox="1"/>
          <p:nvPr/>
        </p:nvSpPr>
        <p:spPr>
          <a:xfrm>
            <a:off x="1303952" y="5827188"/>
            <a:ext cx="3302882" cy="307777"/>
          </a:xfrm>
          <a:prstGeom prst="rect">
            <a:avLst/>
          </a:prstGeom>
          <a:noFill/>
        </p:spPr>
        <p:txBody>
          <a:bodyPr wrap="square">
            <a:spAutoFit/>
          </a:bodyPr>
          <a:lstStyle/>
          <a:p>
            <a:r>
              <a:rPr lang="en-GB" sz="1400" b="1" dirty="0"/>
              <a:t>Figure 2.3:</a:t>
            </a:r>
            <a:r>
              <a:rPr lang="en-GB" sz="1400" dirty="0"/>
              <a:t> Thick Film Bearing </a:t>
            </a:r>
            <a:r>
              <a:rPr lang="en-GB" sz="1400" b="1" dirty="0">
                <a:solidFill>
                  <a:schemeClr val="accent1">
                    <a:lumMod val="75000"/>
                  </a:schemeClr>
                </a:solidFill>
              </a:rPr>
              <a:t>[Source</a:t>
            </a:r>
            <a:r>
              <a:rPr lang="en-GB" sz="1400" b="1" dirty="0">
                <a:solidFill>
                  <a:schemeClr val="accent1">
                    <a:lumMod val="75000"/>
                  </a:schemeClr>
                </a:solidFill>
                <a:hlinkClick r:id="rId4" action="ppaction://hlinksldjump"/>
              </a:rPr>
              <a:t>: 5</a:t>
            </a:r>
            <a:r>
              <a:rPr lang="en-GB" sz="1400" b="1" dirty="0">
                <a:solidFill>
                  <a:schemeClr val="accent1">
                    <a:lumMod val="75000"/>
                  </a:schemeClr>
                </a:solidFill>
              </a:rPr>
              <a:t>]</a:t>
            </a:r>
            <a:endParaRPr lang="LID4096" sz="1400" b="1" dirty="0">
              <a:solidFill>
                <a:schemeClr val="accent1">
                  <a:lumMod val="75000"/>
                </a:schemeClr>
              </a:solidFill>
            </a:endParaRPr>
          </a:p>
        </p:txBody>
      </p:sp>
      <p:sp>
        <p:nvSpPr>
          <p:cNvPr id="18" name="TextBox 17">
            <a:extLst>
              <a:ext uri="{FF2B5EF4-FFF2-40B4-BE49-F238E27FC236}">
                <a16:creationId xmlns:a16="http://schemas.microsoft.com/office/drawing/2014/main" id="{BC0A4430-0C27-C022-2BB3-29138C45D7C0}"/>
              </a:ext>
            </a:extLst>
          </p:cNvPr>
          <p:cNvSpPr txBox="1"/>
          <p:nvPr/>
        </p:nvSpPr>
        <p:spPr>
          <a:xfrm>
            <a:off x="7015926" y="5900174"/>
            <a:ext cx="3221150" cy="307777"/>
          </a:xfrm>
          <a:prstGeom prst="rect">
            <a:avLst/>
          </a:prstGeom>
          <a:noFill/>
        </p:spPr>
        <p:txBody>
          <a:bodyPr wrap="square">
            <a:spAutoFit/>
          </a:bodyPr>
          <a:lstStyle/>
          <a:p>
            <a:r>
              <a:rPr lang="en-GB" sz="1400" b="1" dirty="0"/>
              <a:t>Figure 2.4:</a:t>
            </a:r>
            <a:r>
              <a:rPr lang="en-GB" sz="1400" dirty="0"/>
              <a:t> Thin Film Bearing </a:t>
            </a:r>
            <a:r>
              <a:rPr lang="en-GB" sz="1400" b="1" dirty="0">
                <a:solidFill>
                  <a:schemeClr val="accent1">
                    <a:lumMod val="75000"/>
                  </a:schemeClr>
                </a:solidFill>
              </a:rPr>
              <a:t>[Source:</a:t>
            </a:r>
            <a:r>
              <a:rPr lang="en-GB" sz="1400" b="1" dirty="0">
                <a:solidFill>
                  <a:schemeClr val="accent1">
                    <a:lumMod val="75000"/>
                  </a:schemeClr>
                </a:solidFill>
                <a:hlinkClick r:id="rId4" action="ppaction://hlinksldjump"/>
              </a:rPr>
              <a:t>5</a:t>
            </a:r>
            <a:r>
              <a:rPr lang="en-GB" sz="1400" b="1" dirty="0">
                <a:solidFill>
                  <a:schemeClr val="accent1">
                    <a:lumMod val="75000"/>
                  </a:schemeClr>
                </a:solidFill>
              </a:rPr>
              <a:t>]</a:t>
            </a:r>
            <a:endParaRPr lang="LID4096" sz="1400" b="1" dirty="0">
              <a:solidFill>
                <a:schemeClr val="accent1">
                  <a:lumMod val="75000"/>
                </a:schemeClr>
              </a:solidFill>
            </a:endParaRPr>
          </a:p>
        </p:txBody>
      </p:sp>
      <p:sp>
        <p:nvSpPr>
          <p:cNvPr id="8" name="Rectangle 7">
            <a:extLst>
              <a:ext uri="{FF2B5EF4-FFF2-40B4-BE49-F238E27FC236}">
                <a16:creationId xmlns:a16="http://schemas.microsoft.com/office/drawing/2014/main" id="{6D56217F-5A7F-7F5F-1E47-0C7225D68A6C}"/>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Date Placeholder 19">
            <a:extLst>
              <a:ext uri="{FF2B5EF4-FFF2-40B4-BE49-F238E27FC236}">
                <a16:creationId xmlns:a16="http://schemas.microsoft.com/office/drawing/2014/main" id="{DA631608-7DF5-B0F8-732F-CB765CD90058}"/>
              </a:ext>
            </a:extLst>
          </p:cNvPr>
          <p:cNvSpPr>
            <a:spLocks noGrp="1"/>
          </p:cNvSpPr>
          <p:nvPr>
            <p:ph type="dt" sz="half" idx="10"/>
          </p:nvPr>
        </p:nvSpPr>
        <p:spPr/>
        <p:txBody>
          <a:bodyPr/>
          <a:lstStyle/>
          <a:p>
            <a:fld id="{33F97557-1A67-44C3-BE9C-A393C249D9C4}" type="datetime1">
              <a:rPr lang="en-IN" smtClean="0">
                <a:solidFill>
                  <a:schemeClr val="tx1"/>
                </a:solidFill>
              </a:rPr>
              <a:t>24-05-2024</a:t>
            </a:fld>
            <a:endParaRPr lang="en-IN" dirty="0">
              <a:solidFill>
                <a:schemeClr val="tx1"/>
              </a:solidFill>
            </a:endParaRPr>
          </a:p>
        </p:txBody>
      </p:sp>
      <p:sp>
        <p:nvSpPr>
          <p:cNvPr id="21" name="Slide Number Placeholder 20">
            <a:extLst>
              <a:ext uri="{FF2B5EF4-FFF2-40B4-BE49-F238E27FC236}">
                <a16:creationId xmlns:a16="http://schemas.microsoft.com/office/drawing/2014/main" id="{9C62C070-A7BA-32DF-CBB8-7BE554E1B816}"/>
              </a:ext>
            </a:extLst>
          </p:cNvPr>
          <p:cNvSpPr>
            <a:spLocks noGrp="1"/>
          </p:cNvSpPr>
          <p:nvPr>
            <p:ph type="sldNum" sz="quarter" idx="12"/>
          </p:nvPr>
        </p:nvSpPr>
        <p:spPr/>
        <p:txBody>
          <a:bodyPr/>
          <a:lstStyle/>
          <a:p>
            <a:fld id="{E7687761-FC87-4A57-BD27-270B4C7228C2}" type="slidenum">
              <a:rPr lang="en-IN" smtClean="0">
                <a:solidFill>
                  <a:schemeClr val="tx1"/>
                </a:solidFill>
              </a:rPr>
              <a:t>12</a:t>
            </a:fld>
            <a:endParaRPr lang="en-IN" dirty="0">
              <a:solidFill>
                <a:schemeClr val="tx1"/>
              </a:solidFill>
            </a:endParaRPr>
          </a:p>
        </p:txBody>
      </p:sp>
      <p:cxnSp>
        <p:nvCxnSpPr>
          <p:cNvPr id="22" name="Straight Connector 21">
            <a:extLst>
              <a:ext uri="{FF2B5EF4-FFF2-40B4-BE49-F238E27FC236}">
                <a16:creationId xmlns:a16="http://schemas.microsoft.com/office/drawing/2014/main" id="{8AE8C24A-4E01-B4AB-4B4E-3E20F6AD4E67}"/>
              </a:ext>
            </a:extLst>
          </p:cNvPr>
          <p:cNvCxnSpPr>
            <a:cxnSpLocks/>
          </p:cNvCxnSpPr>
          <p:nvPr/>
        </p:nvCxnSpPr>
        <p:spPr>
          <a:xfrm>
            <a:off x="0" y="1237906"/>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2056D71-3CB4-2212-ED7D-F347A3006C52}"/>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43186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ircle(in)">
                                      <p:cBhvr>
                                        <p:cTn id="15" dur="2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xEl>
                                              <p:pRg st="2" end="2"/>
                                            </p:txEl>
                                          </p:spTgt>
                                        </p:tgtEl>
                                        <p:attrNameLst>
                                          <p:attrName>style.visibility</p:attrName>
                                        </p:attrNameLst>
                                      </p:cBhvr>
                                      <p:to>
                                        <p:strVal val="visible"/>
                                      </p:to>
                                    </p:set>
                                    <p:animEffect transition="in" filter="fade">
                                      <p:cBhvr>
                                        <p:cTn id="20" dur="500"/>
                                        <p:tgtEl>
                                          <p:spTgt spid="2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xEl>
                                              <p:pRg st="4" end="4"/>
                                            </p:txEl>
                                          </p:spTgt>
                                        </p:tgtEl>
                                        <p:attrNameLst>
                                          <p:attrName>style.visibility</p:attrName>
                                        </p:attrNameLst>
                                      </p:cBhvr>
                                      <p:to>
                                        <p:strVal val="visible"/>
                                      </p:to>
                                    </p:set>
                                    <p:animEffect transition="in" filter="fade">
                                      <p:cBhvr>
                                        <p:cTn id="25" dur="500"/>
                                        <p:tgtEl>
                                          <p:spTgt spid="2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ircle(in)">
                                      <p:cBhvr>
                                        <p:cTn id="35" dur="2000"/>
                                        <p:tgtEl>
                                          <p:spTgt spid="13"/>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in)">
                                      <p:cBhvr>
                                        <p:cTn id="38" dur="20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xEl>
                                              <p:pRg st="3" end="3"/>
                                            </p:txEl>
                                          </p:spTgt>
                                        </p:tgtEl>
                                        <p:attrNameLst>
                                          <p:attrName>style.visibility</p:attrName>
                                        </p:attrNameLst>
                                      </p:cBhvr>
                                      <p:to>
                                        <p:strVal val="visible"/>
                                      </p:to>
                                    </p:set>
                                    <p:animEffect transition="in" filter="fade">
                                      <p:cBhvr>
                                        <p:cTn id="48" dur="500"/>
                                        <p:tgtEl>
                                          <p:spTgt spid="12">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xEl>
                                              <p:pRg st="4" end="4"/>
                                            </p:txEl>
                                          </p:spTgt>
                                        </p:tgtEl>
                                        <p:attrNameLst>
                                          <p:attrName>style.visibility</p:attrName>
                                        </p:attrNameLst>
                                      </p:cBhvr>
                                      <p:to>
                                        <p:strVal val="visible"/>
                                      </p:to>
                                    </p:set>
                                    <p:animEffect transition="in" filter="fade">
                                      <p:cBhvr>
                                        <p:cTn id="5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1229612" y="279439"/>
            <a:ext cx="9553433" cy="1293535"/>
          </a:xfrm>
        </p:spPr>
        <p:txBody>
          <a:bodyPr>
            <a:normAutofit/>
          </a:bodyPr>
          <a:lstStyle/>
          <a:p>
            <a:pPr algn="ctr"/>
            <a:r>
              <a:rPr lang="en-GB" sz="2800" b="1" kern="100" dirty="0">
                <a:solidFill>
                  <a:schemeClr val="accent2">
                    <a:lumMod val="50000"/>
                  </a:schemeClr>
                </a:solidFill>
                <a:effectLst/>
                <a:ea typeface="Aptos" panose="020B0004020202020204" pitchFamily="34" charset="0"/>
                <a:cs typeface="Times New Roman" panose="02020603050405020304" pitchFamily="18" charset="0"/>
              </a:rPr>
              <a:t>2. Variants and design of sliding bearings </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sp>
        <p:nvSpPr>
          <p:cNvPr id="9" name="Text Placeholder 8"/>
          <p:cNvSpPr>
            <a:spLocks noGrp="1"/>
          </p:cNvSpPr>
          <p:nvPr>
            <p:ph type="body" sz="half" idx="2"/>
          </p:nvPr>
        </p:nvSpPr>
        <p:spPr>
          <a:xfrm>
            <a:off x="839788" y="1692076"/>
            <a:ext cx="4318000" cy="4394826"/>
          </a:xfrm>
        </p:spPr>
        <p:txBody>
          <a:bodyPr/>
          <a:lstStyle/>
          <a:p>
            <a:r>
              <a:rPr lang="en-US" dirty="0"/>
              <a:t>	</a:t>
            </a: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sz="half" idx="4294967295"/>
          </p:nvPr>
        </p:nvSpPr>
        <p:spPr>
          <a:xfrm>
            <a:off x="682388" y="3530661"/>
            <a:ext cx="4475400" cy="2659002"/>
          </a:xfrm>
        </p:spPr>
        <p:txBody>
          <a:bodyPr>
            <a:noAutofit/>
          </a:bodyPr>
          <a:lstStyle/>
          <a:p>
            <a:pPr marL="0" indent="0">
              <a:buNone/>
            </a:pPr>
            <a:endParaRPr lang="en-US" sz="1800" dirty="0"/>
          </a:p>
          <a:p>
            <a:pPr marL="0" indent="0">
              <a:buNone/>
            </a:pPr>
            <a:endParaRPr lang="en-US" sz="1800" dirty="0"/>
          </a:p>
          <a:p>
            <a:pPr marL="0" indent="0">
              <a:buNone/>
            </a:pPr>
            <a:endParaRPr lang="en-US" sz="1800" dirty="0"/>
          </a:p>
          <a:p>
            <a:endParaRPr lang="en-US" sz="1800" dirty="0"/>
          </a:p>
          <a:p>
            <a:endParaRPr lang="en-US" sz="1800" dirty="0"/>
          </a:p>
          <a:p>
            <a:pPr marL="0" lvl="0" indent="0">
              <a:lnSpc>
                <a:spcPct val="107000"/>
              </a:lnSpc>
              <a:buNone/>
            </a:pPr>
            <a:endParaRPr lang="en-GB" sz="1800" b="1" kern="100" dirty="0">
              <a:effectLst/>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14" name="TextBox 13"/>
          <p:cNvSpPr txBox="1"/>
          <p:nvPr/>
        </p:nvSpPr>
        <p:spPr>
          <a:xfrm>
            <a:off x="838199" y="3370324"/>
            <a:ext cx="5159376" cy="646331"/>
          </a:xfrm>
          <a:prstGeom prst="rect">
            <a:avLst/>
          </a:prstGeom>
          <a:noFill/>
        </p:spPr>
        <p:txBody>
          <a:bodyPr wrap="square" rtlCol="0">
            <a:spAutoFit/>
          </a:bodyPr>
          <a:lstStyle/>
          <a:p>
            <a:endParaRPr lang="en-IN" dirty="0"/>
          </a:p>
          <a:p>
            <a:endParaRPr lang="en-IN" dirty="0"/>
          </a:p>
        </p:txBody>
      </p:sp>
      <p:sp>
        <p:nvSpPr>
          <p:cNvPr id="25" name="TextBox 24"/>
          <p:cNvSpPr txBox="1"/>
          <p:nvPr/>
        </p:nvSpPr>
        <p:spPr>
          <a:xfrm>
            <a:off x="838199" y="1692076"/>
            <a:ext cx="4319589" cy="3785652"/>
          </a:xfrm>
          <a:prstGeom prst="rect">
            <a:avLst/>
          </a:prstGeom>
          <a:noFill/>
        </p:spPr>
        <p:txBody>
          <a:bodyPr wrap="square" rtlCol="0">
            <a:spAutoFit/>
          </a:bodyPr>
          <a:lstStyle/>
          <a:p>
            <a:pPr marL="285750" indent="-285750">
              <a:buFont typeface="Wingdings" panose="05000000000000000000" pitchFamily="2" charset="2"/>
              <a:buChar char="Ø"/>
            </a:pPr>
            <a:r>
              <a:rPr lang="en-US" b="1" dirty="0"/>
              <a:t>Solid Film lubrication Bearing :</a:t>
            </a:r>
          </a:p>
          <a:p>
            <a:endParaRPr lang="en-US" sz="2400" b="1" dirty="0"/>
          </a:p>
          <a:p>
            <a:pPr marL="285750" indent="-285750" algn="just">
              <a:buFont typeface="Arial" panose="020B0604020202020204" pitchFamily="34" charset="0"/>
              <a:buChar char="•"/>
            </a:pPr>
            <a:r>
              <a:rPr lang="en-US" sz="1600" dirty="0"/>
              <a:t>In the Boundary lubrication bearings are those in which the working surface are directly contacted with each other without any lubricant. Such type of bearings are also called </a:t>
            </a:r>
            <a:r>
              <a:rPr lang="en-US" sz="1600" b="1" dirty="0"/>
              <a:t>Zero Film bearing.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Coefficient of Friction is between 0.05 to 0.20. </a:t>
            </a:r>
            <a:r>
              <a:rPr lang="en-US" sz="1600" dirty="0">
                <a:hlinkClick r:id="rId4" action="ppaction://hlinksldjump"/>
              </a:rPr>
              <a:t>[5]</a:t>
            </a:r>
            <a:endParaRPr lang="en-US" sz="1600" dirty="0"/>
          </a:p>
          <a:p>
            <a:pPr marL="285750" indent="-285750">
              <a:buFont typeface="Arial" panose="020B0604020202020204" pitchFamily="34" charset="0"/>
              <a:buChar char="•"/>
            </a:pPr>
            <a:endParaRPr lang="en-US" dirty="0"/>
          </a:p>
          <a:p>
            <a:endParaRPr lang="en-US" dirty="0"/>
          </a:p>
          <a:p>
            <a:endParaRPr lang="en-IN" dirty="0"/>
          </a:p>
        </p:txBody>
      </p:sp>
      <p:pic>
        <p:nvPicPr>
          <p:cNvPr id="8" name="Picture Placeholder 7"/>
          <p:cNvPicPr>
            <a:picLocks noGrp="1" noChangeAspect="1"/>
          </p:cNvPicPr>
          <p:nvPr>
            <p:ph type="pic" idx="1"/>
          </p:nvPr>
        </p:nvPicPr>
        <p:blipFill rotWithShape="1">
          <a:blip r:embed="rId5">
            <a:extLst>
              <a:ext uri="{28A0092B-C50C-407E-A947-70E740481C1C}">
                <a14:useLocalDpi xmlns:a14="http://schemas.microsoft.com/office/drawing/2010/main" val="0"/>
              </a:ext>
            </a:extLst>
          </a:blip>
          <a:srcRect l="11749" t="-1443" r="-8543" b="1443"/>
          <a:stretch/>
        </p:blipFill>
        <p:spPr>
          <a:xfrm>
            <a:off x="6153386" y="1572974"/>
            <a:ext cx="5219936" cy="2545447"/>
          </a:xfrm>
        </p:spPr>
      </p:pic>
      <p:sp>
        <p:nvSpPr>
          <p:cNvPr id="11" name="TextBox 10">
            <a:extLst>
              <a:ext uri="{FF2B5EF4-FFF2-40B4-BE49-F238E27FC236}">
                <a16:creationId xmlns:a16="http://schemas.microsoft.com/office/drawing/2014/main" id="{DB76081E-CF62-EBD1-FFAC-A3A2198332F6}"/>
              </a:ext>
            </a:extLst>
          </p:cNvPr>
          <p:cNvSpPr txBox="1"/>
          <p:nvPr/>
        </p:nvSpPr>
        <p:spPr>
          <a:xfrm>
            <a:off x="5809682" y="4011916"/>
            <a:ext cx="4120898" cy="307777"/>
          </a:xfrm>
          <a:prstGeom prst="rect">
            <a:avLst/>
          </a:prstGeom>
          <a:noFill/>
        </p:spPr>
        <p:txBody>
          <a:bodyPr wrap="square">
            <a:spAutoFit/>
          </a:bodyPr>
          <a:lstStyle/>
          <a:p>
            <a:r>
              <a:rPr lang="en-GB" sz="1400" b="1" dirty="0"/>
              <a:t>Figure 2.5:</a:t>
            </a:r>
            <a:r>
              <a:rPr lang="en-GB" sz="1400" dirty="0"/>
              <a:t> Solid Film Lubrication Bearing </a:t>
            </a:r>
            <a:r>
              <a:rPr lang="en-GB" sz="1400" b="1" dirty="0">
                <a:solidFill>
                  <a:schemeClr val="accent1">
                    <a:lumMod val="75000"/>
                  </a:schemeClr>
                </a:solidFill>
              </a:rPr>
              <a:t>[Source: </a:t>
            </a:r>
            <a:r>
              <a:rPr lang="en-GB" sz="1400" b="1" dirty="0">
                <a:solidFill>
                  <a:schemeClr val="accent1">
                    <a:lumMod val="75000"/>
                  </a:schemeClr>
                </a:solidFill>
                <a:hlinkClick r:id="rId4" action="ppaction://hlinksldjump"/>
              </a:rPr>
              <a:t>5</a:t>
            </a:r>
            <a:r>
              <a:rPr lang="en-GB" sz="1400" b="1" dirty="0">
                <a:solidFill>
                  <a:schemeClr val="accent1">
                    <a:lumMod val="75000"/>
                  </a:schemeClr>
                </a:solidFill>
              </a:rPr>
              <a:t>]</a:t>
            </a:r>
            <a:endParaRPr lang="LID4096" sz="1400" b="1" dirty="0">
              <a:solidFill>
                <a:schemeClr val="accent1">
                  <a:lumMod val="75000"/>
                </a:schemeClr>
              </a:solidFill>
            </a:endParaRPr>
          </a:p>
        </p:txBody>
      </p:sp>
      <p:sp>
        <p:nvSpPr>
          <p:cNvPr id="6" name="Rectangle 5">
            <a:extLst>
              <a:ext uri="{FF2B5EF4-FFF2-40B4-BE49-F238E27FC236}">
                <a16:creationId xmlns:a16="http://schemas.microsoft.com/office/drawing/2014/main" id="{C081114F-D354-AD40-88A0-3AEEC66ED841}"/>
              </a:ext>
            </a:extLst>
          </p:cNvPr>
          <p:cNvSpPr/>
          <p:nvPr/>
        </p:nvSpPr>
        <p:spPr>
          <a:xfrm>
            <a:off x="0" y="6322142"/>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Date Placeholder 16">
            <a:extLst>
              <a:ext uri="{FF2B5EF4-FFF2-40B4-BE49-F238E27FC236}">
                <a16:creationId xmlns:a16="http://schemas.microsoft.com/office/drawing/2014/main" id="{34D1E89B-2FA4-902E-E22C-AF638A7770F7}"/>
              </a:ext>
            </a:extLst>
          </p:cNvPr>
          <p:cNvSpPr>
            <a:spLocks noGrp="1"/>
          </p:cNvSpPr>
          <p:nvPr>
            <p:ph type="dt" sz="half" idx="10"/>
          </p:nvPr>
        </p:nvSpPr>
        <p:spPr/>
        <p:txBody>
          <a:bodyPr/>
          <a:lstStyle/>
          <a:p>
            <a:fld id="{2F24F2AB-995A-468B-9A98-263E6BFFE62B}" type="datetime1">
              <a:rPr lang="en-IN" smtClean="0">
                <a:solidFill>
                  <a:schemeClr val="tx1"/>
                </a:solidFill>
              </a:rPr>
              <a:t>24-05-2024</a:t>
            </a:fld>
            <a:endParaRPr lang="en-IN" dirty="0">
              <a:solidFill>
                <a:schemeClr val="tx1"/>
              </a:solidFill>
            </a:endParaRPr>
          </a:p>
        </p:txBody>
      </p:sp>
      <p:sp>
        <p:nvSpPr>
          <p:cNvPr id="18" name="Slide Number Placeholder 17">
            <a:extLst>
              <a:ext uri="{FF2B5EF4-FFF2-40B4-BE49-F238E27FC236}">
                <a16:creationId xmlns:a16="http://schemas.microsoft.com/office/drawing/2014/main" id="{3D5A3DFC-0E1C-8B9F-D489-FA303B43FCE8}"/>
              </a:ext>
            </a:extLst>
          </p:cNvPr>
          <p:cNvSpPr>
            <a:spLocks noGrp="1"/>
          </p:cNvSpPr>
          <p:nvPr>
            <p:ph type="sldNum" sz="quarter" idx="12"/>
          </p:nvPr>
        </p:nvSpPr>
        <p:spPr/>
        <p:txBody>
          <a:bodyPr/>
          <a:lstStyle/>
          <a:p>
            <a:fld id="{E7687761-FC87-4A57-BD27-270B4C7228C2}" type="slidenum">
              <a:rPr lang="en-IN" smtClean="0">
                <a:solidFill>
                  <a:schemeClr val="tx1"/>
                </a:solidFill>
              </a:rPr>
              <a:t>13</a:t>
            </a:fld>
            <a:endParaRPr lang="en-IN" dirty="0">
              <a:solidFill>
                <a:schemeClr val="tx1"/>
              </a:solidFill>
            </a:endParaRPr>
          </a:p>
        </p:txBody>
      </p:sp>
      <p:cxnSp>
        <p:nvCxnSpPr>
          <p:cNvPr id="19" name="Straight Connector 18">
            <a:extLst>
              <a:ext uri="{FF2B5EF4-FFF2-40B4-BE49-F238E27FC236}">
                <a16:creationId xmlns:a16="http://schemas.microsoft.com/office/drawing/2014/main" id="{75FC5E12-EB07-28FF-517F-08AACEE07DE1}"/>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A67BC2F-97BB-4076-A402-A4BA3594A1F2}"/>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16396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xEl>
                                              <p:pRg st="2" end="2"/>
                                            </p:txEl>
                                          </p:spTgt>
                                        </p:tgtEl>
                                        <p:attrNameLst>
                                          <p:attrName>style.visibility</p:attrName>
                                        </p:attrNameLst>
                                      </p:cBhvr>
                                      <p:to>
                                        <p:strVal val="visible"/>
                                      </p:to>
                                    </p:set>
                                    <p:animEffect transition="in" filter="fade">
                                      <p:cBhvr>
                                        <p:cTn id="20" dur="500"/>
                                        <p:tgtEl>
                                          <p:spTgt spid="2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xEl>
                                              <p:pRg st="5" end="5"/>
                                            </p:txEl>
                                          </p:spTgt>
                                        </p:tgtEl>
                                        <p:attrNameLst>
                                          <p:attrName>style.visibility</p:attrName>
                                        </p:attrNameLst>
                                      </p:cBhvr>
                                      <p:to>
                                        <p:strVal val="visible"/>
                                      </p:to>
                                    </p:set>
                                    <p:animEffect transition="in" filter="fade">
                                      <p:cBhvr>
                                        <p:cTn id="25"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779376"/>
            <a:ext cx="10515600" cy="839755"/>
          </a:xfrm>
        </p:spPr>
        <p:txBody>
          <a:bodyPr>
            <a:normAutofit fontScale="90000"/>
          </a:bodyPr>
          <a:lstStyle/>
          <a:p>
            <a:pPr algn="ctr"/>
            <a:r>
              <a:rPr lang="en-GB" sz="3100" b="1" dirty="0">
                <a:solidFill>
                  <a:schemeClr val="accent2">
                    <a:lumMod val="50000"/>
                  </a:schemeClr>
                </a:solidFill>
              </a:rPr>
              <a:t>3. </a:t>
            </a: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Design requirements </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idx="1"/>
          </p:nvPr>
        </p:nvSpPr>
        <p:spPr>
          <a:xfrm>
            <a:off x="632726" y="1619131"/>
            <a:ext cx="6221361" cy="4115879"/>
          </a:xfrm>
        </p:spPr>
        <p:txBody>
          <a:bodyPr>
            <a:noAutofit/>
          </a:bodyPr>
          <a:lstStyle/>
          <a:p>
            <a:pPr marL="0" lvl="0" indent="0">
              <a:lnSpc>
                <a:spcPct val="107000"/>
              </a:lnSpc>
              <a:buNone/>
            </a:pPr>
            <a:r>
              <a:rPr lang="it-IT" sz="1800" b="1" kern="100" dirty="0">
                <a:ea typeface="Aptos" panose="020B0004020202020204" pitchFamily="34" charset="0"/>
                <a:cs typeface="Times New Roman" panose="02020603050405020304" pitchFamily="18" charset="0"/>
              </a:rPr>
              <a:t>Bearing Selection procedure:</a:t>
            </a:r>
          </a:p>
          <a:p>
            <a:pPr marL="0" lvl="0" indent="0">
              <a:lnSpc>
                <a:spcPct val="107000"/>
              </a:lnSpc>
              <a:buNone/>
            </a:pPr>
            <a:endParaRPr lang="it-IT"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07000"/>
              </a:lnSpc>
              <a:buNone/>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graphicFrame>
        <p:nvGraphicFramePr>
          <p:cNvPr id="13" name="Diagram 12">
            <a:extLst>
              <a:ext uri="{FF2B5EF4-FFF2-40B4-BE49-F238E27FC236}">
                <a16:creationId xmlns:a16="http://schemas.microsoft.com/office/drawing/2014/main" id="{8E4BA0C5-7C4D-1B26-44E5-983A29616B9F}"/>
              </a:ext>
            </a:extLst>
          </p:cNvPr>
          <p:cNvGraphicFramePr/>
          <p:nvPr>
            <p:extLst>
              <p:ext uri="{D42A27DB-BD31-4B8C-83A1-F6EECF244321}">
                <p14:modId xmlns:p14="http://schemas.microsoft.com/office/powerpoint/2010/main" val="1214734015"/>
              </p:ext>
            </p:extLst>
          </p:nvPr>
        </p:nvGraphicFramePr>
        <p:xfrm>
          <a:off x="731520" y="1983661"/>
          <a:ext cx="10622280" cy="41546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46B8147F-3227-07F6-2956-D951398D56E8}"/>
              </a:ext>
            </a:extLst>
          </p:cNvPr>
          <p:cNvSpPr txBox="1"/>
          <p:nvPr/>
        </p:nvSpPr>
        <p:spPr>
          <a:xfrm>
            <a:off x="9982200" y="5822745"/>
            <a:ext cx="1371600" cy="369332"/>
          </a:xfrm>
          <a:prstGeom prst="rect">
            <a:avLst/>
          </a:prstGeom>
          <a:noFill/>
        </p:spPr>
        <p:txBody>
          <a:bodyPr wrap="square" rtlCol="0">
            <a:spAutoFit/>
          </a:bodyPr>
          <a:lstStyle/>
          <a:p>
            <a:r>
              <a:rPr lang="en-GB" dirty="0">
                <a:solidFill>
                  <a:schemeClr val="accent1"/>
                </a:solidFill>
              </a:rPr>
              <a:t>[Source: </a:t>
            </a:r>
            <a:r>
              <a:rPr lang="en-GB" dirty="0">
                <a:solidFill>
                  <a:schemeClr val="accent1"/>
                </a:solidFill>
                <a:hlinkClick r:id="rId9" action="ppaction://hlinksldjump"/>
              </a:rPr>
              <a:t>06] </a:t>
            </a:r>
            <a:endParaRPr lang="LID4096" dirty="0">
              <a:solidFill>
                <a:schemeClr val="accent1"/>
              </a:solidFill>
            </a:endParaRPr>
          </a:p>
        </p:txBody>
      </p:sp>
      <p:sp>
        <p:nvSpPr>
          <p:cNvPr id="6" name="Rectangle 5">
            <a:extLst>
              <a:ext uri="{FF2B5EF4-FFF2-40B4-BE49-F238E27FC236}">
                <a16:creationId xmlns:a16="http://schemas.microsoft.com/office/drawing/2014/main" id="{1D375F59-EC97-C0FE-CBA9-562E08A04AE9}"/>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Date Placeholder 14">
            <a:extLst>
              <a:ext uri="{FF2B5EF4-FFF2-40B4-BE49-F238E27FC236}">
                <a16:creationId xmlns:a16="http://schemas.microsoft.com/office/drawing/2014/main" id="{2B417455-C502-A9BD-DB6D-EB53B910084A}"/>
              </a:ext>
            </a:extLst>
          </p:cNvPr>
          <p:cNvSpPr>
            <a:spLocks noGrp="1"/>
          </p:cNvSpPr>
          <p:nvPr>
            <p:ph type="dt" sz="half" idx="10"/>
          </p:nvPr>
        </p:nvSpPr>
        <p:spPr/>
        <p:txBody>
          <a:bodyPr/>
          <a:lstStyle/>
          <a:p>
            <a:fld id="{00B3F24F-A418-49D2-BE32-FD3E85B4FEB1}" type="datetime1">
              <a:rPr lang="en-IN" smtClean="0">
                <a:solidFill>
                  <a:schemeClr val="tx1"/>
                </a:solidFill>
              </a:rPr>
              <a:t>24-05-2024</a:t>
            </a:fld>
            <a:endParaRPr lang="en-IN" dirty="0">
              <a:solidFill>
                <a:schemeClr val="tx1"/>
              </a:solidFill>
            </a:endParaRPr>
          </a:p>
        </p:txBody>
      </p:sp>
      <p:sp>
        <p:nvSpPr>
          <p:cNvPr id="16" name="Slide Number Placeholder 15">
            <a:extLst>
              <a:ext uri="{FF2B5EF4-FFF2-40B4-BE49-F238E27FC236}">
                <a16:creationId xmlns:a16="http://schemas.microsoft.com/office/drawing/2014/main" id="{22BD34DB-8990-DD4D-9FAF-FFB1C0ACF5D9}"/>
              </a:ext>
            </a:extLst>
          </p:cNvPr>
          <p:cNvSpPr>
            <a:spLocks noGrp="1"/>
          </p:cNvSpPr>
          <p:nvPr>
            <p:ph type="sldNum" sz="quarter" idx="12"/>
          </p:nvPr>
        </p:nvSpPr>
        <p:spPr/>
        <p:txBody>
          <a:bodyPr/>
          <a:lstStyle/>
          <a:p>
            <a:fld id="{E7687761-FC87-4A57-BD27-270B4C7228C2}" type="slidenum">
              <a:rPr lang="en-IN" smtClean="0">
                <a:solidFill>
                  <a:schemeClr val="tx1"/>
                </a:solidFill>
              </a:rPr>
              <a:t>14</a:t>
            </a:fld>
            <a:endParaRPr lang="en-IN" dirty="0">
              <a:solidFill>
                <a:schemeClr val="tx1"/>
              </a:solidFill>
            </a:endParaRPr>
          </a:p>
        </p:txBody>
      </p:sp>
      <p:cxnSp>
        <p:nvCxnSpPr>
          <p:cNvPr id="17" name="Straight Connector 16">
            <a:extLst>
              <a:ext uri="{FF2B5EF4-FFF2-40B4-BE49-F238E27FC236}">
                <a16:creationId xmlns:a16="http://schemas.microsoft.com/office/drawing/2014/main" id="{3D893899-3C79-879D-B187-24928D2C61C2}"/>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42DD46B-0474-928A-C20E-7D035A1E27ED}"/>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384033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926691" y="586662"/>
            <a:ext cx="10515600" cy="839755"/>
          </a:xfrm>
        </p:spPr>
        <p:txBody>
          <a:bodyPr>
            <a:normAutofit fontScale="90000"/>
          </a:bodyPr>
          <a:lstStyle/>
          <a:p>
            <a:pPr algn="ctr"/>
            <a:r>
              <a:rPr lang="en-GB" sz="3100" b="1" dirty="0">
                <a:solidFill>
                  <a:schemeClr val="accent2">
                    <a:lumMod val="50000"/>
                  </a:schemeClr>
                </a:solidFill>
              </a:rPr>
              <a:t>3. </a:t>
            </a: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Design requirements </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idx="1"/>
          </p:nvPr>
        </p:nvSpPr>
        <p:spPr>
          <a:xfrm>
            <a:off x="163903" y="1362656"/>
            <a:ext cx="7367816" cy="5096285"/>
          </a:xfrm>
          <a:ln>
            <a:noFill/>
          </a:ln>
        </p:spPr>
        <p:txBody>
          <a:bodyPr>
            <a:noAutofit/>
          </a:bodyPr>
          <a:lstStyle/>
          <a:p>
            <a:pPr lvl="0">
              <a:lnSpc>
                <a:spcPct val="107000"/>
              </a:lnSpc>
            </a:pPr>
            <a:r>
              <a:rPr lang="en-GB" sz="1800" b="1" kern="100" dirty="0">
                <a:effectLst/>
                <a:ea typeface="Aptos" panose="020B0004020202020204" pitchFamily="34" charset="0"/>
                <a:cs typeface="Times New Roman" panose="02020603050405020304" pitchFamily="18" charset="0"/>
              </a:rPr>
              <a:t>Axial and radial guidance of the rotor</a:t>
            </a:r>
          </a:p>
          <a:p>
            <a:pPr lvl="1">
              <a:lnSpc>
                <a:spcPct val="107000"/>
              </a:lnSpc>
            </a:pPr>
            <a:r>
              <a:rPr lang="en-GB" sz="1600" b="1" kern="100" dirty="0">
                <a:solidFill>
                  <a:srgbClr val="111111"/>
                </a:solidFill>
                <a:effectLst/>
                <a:highlight>
                  <a:srgbClr val="FFFFFF"/>
                </a:highlight>
                <a:ea typeface="Aptos" panose="020B0004020202020204" pitchFamily="34" charset="0"/>
                <a:cs typeface="Times New Roman" panose="02020603050405020304" pitchFamily="18" charset="0"/>
              </a:rPr>
              <a:t>Axial clearance: </a:t>
            </a:r>
            <a:r>
              <a:rPr lang="en-GB" sz="1600" kern="100" dirty="0">
                <a:solidFill>
                  <a:srgbClr val="111111"/>
                </a:solidFill>
                <a:effectLst/>
                <a:highlight>
                  <a:srgbClr val="FFFFFF"/>
                </a:highlight>
                <a:ea typeface="Aptos" panose="020B0004020202020204" pitchFamily="34" charset="0"/>
                <a:cs typeface="Times New Roman" panose="02020603050405020304" pitchFamily="18" charset="0"/>
              </a:rPr>
              <a:t>It also contributes to minimizing local maximum pressures.</a:t>
            </a:r>
          </a:p>
          <a:p>
            <a:pPr lvl="1">
              <a:lnSpc>
                <a:spcPct val="107000"/>
              </a:lnSpc>
            </a:pPr>
            <a:r>
              <a:rPr lang="en-GB" sz="1600" b="1" kern="100" dirty="0">
                <a:solidFill>
                  <a:srgbClr val="111111"/>
                </a:solidFill>
                <a:effectLst/>
                <a:highlight>
                  <a:srgbClr val="FFFFFF"/>
                </a:highlight>
                <a:ea typeface="Aptos" panose="020B0004020202020204" pitchFamily="34" charset="0"/>
                <a:cs typeface="Times New Roman" panose="02020603050405020304" pitchFamily="18" charset="0"/>
              </a:rPr>
              <a:t>Radial Clearance:</a:t>
            </a:r>
            <a:r>
              <a:rPr lang="en-GB" sz="1600" kern="100" dirty="0">
                <a:solidFill>
                  <a:srgbClr val="111111"/>
                </a:solidFill>
                <a:effectLst/>
                <a:highlight>
                  <a:srgbClr val="FFFFFF"/>
                </a:highlight>
                <a:ea typeface="Aptos" panose="020B0004020202020204" pitchFamily="34" charset="0"/>
                <a:cs typeface="Times New Roman" panose="02020603050405020304" pitchFamily="18" charset="0"/>
              </a:rPr>
              <a:t> Proper radial clearance helps reduce maximum pressures occurring at the bearing edges.</a:t>
            </a:r>
            <a:r>
              <a:rPr lang="en-GB" sz="1600" b="1" kern="100" dirty="0">
                <a:solidFill>
                  <a:schemeClr val="accent1">
                    <a:lumMod val="75000"/>
                  </a:schemeClr>
                </a:solidFill>
                <a:effectLst/>
                <a:highlight>
                  <a:srgbClr val="FFFFFF"/>
                </a:highlight>
                <a:ea typeface="Aptos" panose="020B0004020202020204" pitchFamily="34" charset="0"/>
                <a:cs typeface="Times New Roman" panose="02020603050405020304" pitchFamily="18" charset="0"/>
              </a:rPr>
              <a:t> </a:t>
            </a:r>
            <a:r>
              <a:rPr lang="en-GB" sz="1600" b="1" kern="100" dirty="0">
                <a:solidFill>
                  <a:schemeClr val="accent1">
                    <a:lumMod val="75000"/>
                  </a:schemeClr>
                </a:solidFill>
                <a:effectLst/>
                <a:highlight>
                  <a:srgbClr val="FFFFFF"/>
                </a:highlight>
                <a:ea typeface="Aptos" panose="020B0004020202020204" pitchFamily="34" charset="0"/>
                <a:cs typeface="Times New Roman" panose="02020603050405020304" pitchFamily="18" charset="0"/>
                <a:hlinkClick r:id="rId3" action="ppaction://hlinksldjump"/>
              </a:rPr>
              <a:t>[7]</a:t>
            </a:r>
            <a:endParaRPr lang="en-GB" sz="1600" b="1" kern="100" dirty="0">
              <a:solidFill>
                <a:schemeClr val="accent1">
                  <a:lumMod val="75000"/>
                </a:schemeClr>
              </a:solidFill>
              <a:effectLst/>
              <a:highlight>
                <a:srgbClr val="FFFFFF"/>
              </a:highlight>
              <a:ea typeface="Aptos" panose="020B0004020202020204" pitchFamily="34" charset="0"/>
              <a:cs typeface="Times New Roman" panose="02020603050405020304" pitchFamily="18" charset="0"/>
            </a:endParaRPr>
          </a:p>
          <a:p>
            <a:pPr marL="457200" lvl="1" indent="0">
              <a:lnSpc>
                <a:spcPct val="107000"/>
              </a:lnSpc>
              <a:buNone/>
            </a:pPr>
            <a:endParaRPr lang="en-GB" sz="1800" b="1" kern="100" dirty="0">
              <a:effectLst/>
              <a:ea typeface="Aptos" panose="020B0004020202020204" pitchFamily="34" charset="0"/>
              <a:cs typeface="Times New Roman" panose="02020603050405020304" pitchFamily="18" charset="0"/>
            </a:endParaRPr>
          </a:p>
          <a:p>
            <a:pPr lvl="0">
              <a:lnSpc>
                <a:spcPct val="107000"/>
              </a:lnSpc>
            </a:pPr>
            <a:r>
              <a:rPr lang="en-GB" sz="1800" b="1" kern="100" dirty="0">
                <a:effectLst/>
                <a:latin typeface="Calibri" panose="020F0502020204030204" pitchFamily="34" charset="0"/>
                <a:ea typeface="Aptos" panose="020B0004020202020204" pitchFamily="34" charset="0"/>
                <a:cs typeface="Times New Roman" panose="02020603050405020304" pitchFamily="18" charset="0"/>
              </a:rPr>
              <a:t>Transferring dynamic and static loads of the rotor </a:t>
            </a:r>
          </a:p>
          <a:p>
            <a:pPr lvl="1">
              <a:lnSpc>
                <a:spcPct val="107000"/>
              </a:lnSpc>
            </a:pPr>
            <a:r>
              <a:rPr lang="en-GB" sz="1600" kern="100" dirty="0">
                <a:solidFill>
                  <a:srgbClr val="111111"/>
                </a:solidFill>
                <a:effectLst/>
                <a:highlight>
                  <a:srgbClr val="FFFFFF"/>
                </a:highlight>
                <a:ea typeface="Aptos" panose="020B0004020202020204" pitchFamily="34" charset="0"/>
                <a:cs typeface="Times New Roman" panose="02020603050405020304" pitchFamily="18" charset="0"/>
              </a:rPr>
              <a:t>The bearing must handle both static and dynamic loads without failure. </a:t>
            </a:r>
            <a:endParaRPr lang="en-GB" sz="1600" kern="100" dirty="0">
              <a:highlight>
                <a:srgbClr val="FFFFFF"/>
              </a:highlight>
              <a:ea typeface="Aptos" panose="020B0004020202020204" pitchFamily="34" charset="0"/>
              <a:cs typeface="Times New Roman" panose="02020603050405020304" pitchFamily="18" charset="0"/>
            </a:endParaRPr>
          </a:p>
          <a:p>
            <a:pPr lvl="1">
              <a:lnSpc>
                <a:spcPct val="107000"/>
              </a:lnSpc>
            </a:pPr>
            <a:r>
              <a:rPr lang="en-GB" sz="1600" kern="100" dirty="0">
                <a:solidFill>
                  <a:srgbClr val="111111"/>
                </a:solidFill>
                <a:effectLst/>
                <a:highlight>
                  <a:srgbClr val="FFFFFF"/>
                </a:highlight>
                <a:ea typeface="Aptos" panose="020B0004020202020204" pitchFamily="34" charset="0"/>
                <a:cs typeface="Times New Roman" panose="02020603050405020304" pitchFamily="18" charset="0"/>
              </a:rPr>
              <a:t>Gives more Stability, Performance and safety</a:t>
            </a:r>
            <a:r>
              <a:rPr lang="en-GB" sz="1600" b="1" kern="100" dirty="0">
                <a:solidFill>
                  <a:schemeClr val="accent1">
                    <a:lumMod val="75000"/>
                  </a:schemeClr>
                </a:solidFill>
                <a:effectLst/>
                <a:highlight>
                  <a:srgbClr val="FFFFFF"/>
                </a:highlight>
                <a:ea typeface="Aptos" panose="020B0004020202020204" pitchFamily="34" charset="0"/>
                <a:cs typeface="Times New Roman" panose="02020603050405020304" pitchFamily="18" charset="0"/>
              </a:rPr>
              <a:t> </a:t>
            </a:r>
            <a:r>
              <a:rPr lang="en-GB" sz="1600" b="1" kern="100" dirty="0">
                <a:solidFill>
                  <a:schemeClr val="accent1">
                    <a:lumMod val="75000"/>
                  </a:schemeClr>
                </a:solidFill>
                <a:effectLst/>
                <a:highlight>
                  <a:srgbClr val="FFFFFF"/>
                </a:highlight>
                <a:ea typeface="Aptos" panose="020B0004020202020204" pitchFamily="34" charset="0"/>
                <a:cs typeface="Times New Roman" panose="02020603050405020304" pitchFamily="18" charset="0"/>
                <a:hlinkClick r:id="rId3" action="ppaction://hlinksldjump"/>
              </a:rPr>
              <a:t>[8]</a:t>
            </a:r>
            <a:endParaRPr lang="en-GB" sz="1600" b="1" kern="100" dirty="0">
              <a:solidFill>
                <a:schemeClr val="accent1">
                  <a:lumMod val="75000"/>
                </a:schemeClr>
              </a:solidFill>
              <a:effectLst/>
              <a:highlight>
                <a:srgbClr val="FFFFFF"/>
              </a:highlight>
              <a:ea typeface="Aptos" panose="020B0004020202020204" pitchFamily="34" charset="0"/>
              <a:cs typeface="Times New Roman" panose="02020603050405020304" pitchFamily="18" charset="0"/>
            </a:endParaRPr>
          </a:p>
          <a:p>
            <a:pPr lvl="1">
              <a:lnSpc>
                <a:spcPct val="107000"/>
              </a:lnSpc>
            </a:pPr>
            <a:endParaRPr lang="en-GB" sz="1600" b="1" kern="100" dirty="0">
              <a:solidFill>
                <a:schemeClr val="accent1">
                  <a:lumMod val="75000"/>
                </a:schemeClr>
              </a:solidFill>
              <a:highlight>
                <a:srgbClr val="FFFFFF"/>
              </a:highlight>
              <a:ea typeface="Aptos" panose="020B0004020202020204" pitchFamily="34" charset="0"/>
              <a:cs typeface="Times New Roman" panose="02020603050405020304" pitchFamily="18" charset="0"/>
            </a:endParaRPr>
          </a:p>
          <a:p>
            <a:pPr lvl="0">
              <a:lnSpc>
                <a:spcPct val="107000"/>
              </a:lnSpc>
              <a:spcAft>
                <a:spcPts val="800"/>
              </a:spcAft>
            </a:pPr>
            <a:r>
              <a:rPr lang="en-GB" sz="1800" b="1" kern="100" dirty="0">
                <a:effectLst/>
                <a:ea typeface="Aptos" panose="020B0004020202020204" pitchFamily="34" charset="0"/>
                <a:cs typeface="Times New Roman" panose="02020603050405020304" pitchFamily="18" charset="0"/>
              </a:rPr>
              <a:t>Stand still loads </a:t>
            </a:r>
          </a:p>
          <a:p>
            <a:pPr lvl="1">
              <a:lnSpc>
                <a:spcPct val="107000"/>
              </a:lnSpc>
              <a:spcAft>
                <a:spcPts val="800"/>
              </a:spcAft>
            </a:pPr>
            <a:r>
              <a:rPr lang="en-GB" sz="1600" kern="100" dirty="0">
                <a:solidFill>
                  <a:srgbClr val="111111"/>
                </a:solidFill>
                <a:effectLst/>
                <a:highlight>
                  <a:srgbClr val="FFFFFF"/>
                </a:highlight>
                <a:ea typeface="Aptos" panose="020B0004020202020204" pitchFamily="34" charset="0"/>
                <a:cs typeface="Times New Roman" panose="02020603050405020304" pitchFamily="18" charset="0"/>
              </a:rPr>
              <a:t>Stand still loads means forces and loads that act on the bearing when it is not in motion. </a:t>
            </a:r>
          </a:p>
          <a:p>
            <a:pPr lvl="1">
              <a:lnSpc>
                <a:spcPct val="107000"/>
              </a:lnSpc>
              <a:spcAft>
                <a:spcPts val="800"/>
              </a:spcAft>
            </a:pPr>
            <a:r>
              <a:rPr lang="en-GB" sz="1600" kern="100" dirty="0">
                <a:solidFill>
                  <a:srgbClr val="111111"/>
                </a:solidFill>
                <a:highlight>
                  <a:srgbClr val="FFFFFF"/>
                </a:highlight>
                <a:ea typeface="Aptos" panose="020B0004020202020204" pitchFamily="34" charset="0"/>
                <a:cs typeface="Times New Roman" panose="02020603050405020304" pitchFamily="18" charset="0"/>
              </a:rPr>
              <a:t>In order to tackle this issue pressurised rise lubrication film must be produced with the help of pumping machine.</a:t>
            </a:r>
            <a:endParaRPr lang="en-GB" sz="1600" kern="100" dirty="0">
              <a:effectLst/>
              <a:ea typeface="Aptos" panose="020B0004020202020204" pitchFamily="34" charset="0"/>
              <a:cs typeface="Times New Roman" panose="02020603050405020304" pitchFamily="18" charset="0"/>
            </a:endParaRPr>
          </a:p>
          <a:p>
            <a:pPr lvl="1">
              <a:lnSpc>
                <a:spcPct val="107000"/>
              </a:lnSpc>
            </a:pPr>
            <a:endParaRPr lang="en-GB" sz="1600" b="1" kern="100" dirty="0">
              <a:solidFill>
                <a:schemeClr val="accent1">
                  <a:lumMod val="75000"/>
                </a:schemeClr>
              </a:solidFill>
              <a:effectLst/>
              <a:highlight>
                <a:srgbClr val="FFFFFF"/>
              </a:highlight>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8" name="TextBox 7">
            <a:extLst>
              <a:ext uri="{FF2B5EF4-FFF2-40B4-BE49-F238E27FC236}">
                <a16:creationId xmlns:a16="http://schemas.microsoft.com/office/drawing/2014/main" id="{B697C5FD-38A3-201F-69D0-48F03158585B}"/>
              </a:ext>
            </a:extLst>
          </p:cNvPr>
          <p:cNvSpPr txBox="1"/>
          <p:nvPr/>
        </p:nvSpPr>
        <p:spPr>
          <a:xfrm>
            <a:off x="7380863" y="5906245"/>
            <a:ext cx="4647234" cy="307777"/>
          </a:xfrm>
          <a:prstGeom prst="rect">
            <a:avLst/>
          </a:prstGeom>
          <a:noFill/>
        </p:spPr>
        <p:txBody>
          <a:bodyPr wrap="none" rtlCol="0">
            <a:spAutoFit/>
          </a:bodyPr>
          <a:lstStyle/>
          <a:p>
            <a:r>
              <a:rPr lang="en-GB" sz="1400" b="1" dirty="0"/>
              <a:t>Figure: 3.1: </a:t>
            </a:r>
            <a:r>
              <a:rPr lang="en-GB" sz="1400" dirty="0"/>
              <a:t>Axial and Radial Clearance </a:t>
            </a:r>
            <a:r>
              <a:rPr lang="en-GB" sz="1400" b="1" dirty="0">
                <a:solidFill>
                  <a:schemeClr val="accent1">
                    <a:lumMod val="75000"/>
                  </a:schemeClr>
                </a:solidFill>
              </a:rPr>
              <a:t>[Source: SLS Bearings]</a:t>
            </a:r>
            <a:endParaRPr lang="LID4096" sz="1400" b="1" dirty="0">
              <a:solidFill>
                <a:schemeClr val="accent1">
                  <a:lumMod val="75000"/>
                </a:schemeClr>
              </a:solidFill>
            </a:endParaRPr>
          </a:p>
        </p:txBody>
      </p:sp>
      <p:sp>
        <p:nvSpPr>
          <p:cNvPr id="4" name="Rectangle 3">
            <a:extLst>
              <a:ext uri="{FF2B5EF4-FFF2-40B4-BE49-F238E27FC236}">
                <a16:creationId xmlns:a16="http://schemas.microsoft.com/office/drawing/2014/main" id="{AE7D0F7A-A24B-8800-863F-0C4CF922CB99}"/>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Date Placeholder 15">
            <a:extLst>
              <a:ext uri="{FF2B5EF4-FFF2-40B4-BE49-F238E27FC236}">
                <a16:creationId xmlns:a16="http://schemas.microsoft.com/office/drawing/2014/main" id="{DA3DE4BF-195C-08B0-F4A4-9BB7064EA87B}"/>
              </a:ext>
            </a:extLst>
          </p:cNvPr>
          <p:cNvSpPr>
            <a:spLocks noGrp="1"/>
          </p:cNvSpPr>
          <p:nvPr>
            <p:ph type="dt" sz="half" idx="10"/>
          </p:nvPr>
        </p:nvSpPr>
        <p:spPr/>
        <p:txBody>
          <a:bodyPr/>
          <a:lstStyle/>
          <a:p>
            <a:fld id="{9A6E02D5-2385-4BA7-88C7-49BFA0A3EBD8}" type="datetime1">
              <a:rPr lang="en-IN" smtClean="0">
                <a:solidFill>
                  <a:schemeClr val="tx1"/>
                </a:solidFill>
              </a:rPr>
              <a:t>24-05-2024</a:t>
            </a:fld>
            <a:endParaRPr lang="en-IN" dirty="0">
              <a:solidFill>
                <a:schemeClr val="tx1"/>
              </a:solidFill>
            </a:endParaRPr>
          </a:p>
        </p:txBody>
      </p:sp>
      <p:sp>
        <p:nvSpPr>
          <p:cNvPr id="17" name="Slide Number Placeholder 16">
            <a:extLst>
              <a:ext uri="{FF2B5EF4-FFF2-40B4-BE49-F238E27FC236}">
                <a16:creationId xmlns:a16="http://schemas.microsoft.com/office/drawing/2014/main" id="{DF6ED03A-DB1B-67C6-9B34-D375139A37AB}"/>
              </a:ext>
            </a:extLst>
          </p:cNvPr>
          <p:cNvSpPr>
            <a:spLocks noGrp="1"/>
          </p:cNvSpPr>
          <p:nvPr>
            <p:ph type="sldNum" sz="quarter" idx="12"/>
          </p:nvPr>
        </p:nvSpPr>
        <p:spPr/>
        <p:txBody>
          <a:bodyPr/>
          <a:lstStyle/>
          <a:p>
            <a:fld id="{E7687761-FC87-4A57-BD27-270B4C7228C2}" type="slidenum">
              <a:rPr lang="en-IN" smtClean="0">
                <a:solidFill>
                  <a:schemeClr val="tx1"/>
                </a:solidFill>
              </a:rPr>
              <a:t>15</a:t>
            </a:fld>
            <a:endParaRPr lang="en-IN" dirty="0">
              <a:solidFill>
                <a:schemeClr val="tx1"/>
              </a:solidFill>
            </a:endParaRPr>
          </a:p>
        </p:txBody>
      </p:sp>
      <p:cxnSp>
        <p:nvCxnSpPr>
          <p:cNvPr id="18" name="Straight Connector 17">
            <a:extLst>
              <a:ext uri="{FF2B5EF4-FFF2-40B4-BE49-F238E27FC236}">
                <a16:creationId xmlns:a16="http://schemas.microsoft.com/office/drawing/2014/main" id="{49226A0E-C50F-47FD-E28B-3CAAF3FD28FE}"/>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DDF919E-A0EE-17BD-1589-A7F3544F4F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4011" y="1566444"/>
            <a:ext cx="4023305" cy="4304001"/>
          </a:xfrm>
          <a:prstGeom prst="rect">
            <a:avLst/>
          </a:prstGeom>
        </p:spPr>
      </p:pic>
      <p:sp>
        <p:nvSpPr>
          <p:cNvPr id="5" name="Footer Placeholder 4">
            <a:extLst>
              <a:ext uri="{FF2B5EF4-FFF2-40B4-BE49-F238E27FC236}">
                <a16:creationId xmlns:a16="http://schemas.microsoft.com/office/drawing/2014/main" id="{040ABA8D-6F7E-5B25-83D4-71B7209131D5}"/>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77568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779376"/>
            <a:ext cx="10515600" cy="839755"/>
          </a:xfrm>
        </p:spPr>
        <p:txBody>
          <a:bodyPr>
            <a:normAutofit fontScale="90000"/>
          </a:bodyPr>
          <a:lstStyle/>
          <a:p>
            <a:pPr algn="ctr"/>
            <a:r>
              <a:rPr lang="en-GB" sz="3100" b="1" dirty="0">
                <a:solidFill>
                  <a:schemeClr val="accent2">
                    <a:lumMod val="50000"/>
                  </a:schemeClr>
                </a:solidFill>
              </a:rPr>
              <a:t>3. </a:t>
            </a: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Design requirements </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5E179-BA05-BAAE-FBAA-821FCAD3C145}"/>
                  </a:ext>
                </a:extLst>
              </p:cNvPr>
              <p:cNvSpPr>
                <a:spLocks noGrp="1"/>
              </p:cNvSpPr>
              <p:nvPr>
                <p:ph idx="1"/>
              </p:nvPr>
            </p:nvSpPr>
            <p:spPr>
              <a:xfrm>
                <a:off x="470719" y="1514954"/>
                <a:ext cx="6221361" cy="4601021"/>
              </a:xfrm>
            </p:spPr>
            <p:txBody>
              <a:bodyPr>
                <a:noAutofit/>
              </a:bodyPr>
              <a:lstStyle/>
              <a:p>
                <a:pPr lvl="0">
                  <a:lnSpc>
                    <a:spcPct val="107000"/>
                  </a:lnSpc>
                </a:pPr>
                <a:r>
                  <a:rPr lang="en-GB" sz="1800" b="1" kern="100" dirty="0">
                    <a:effectLst/>
                    <a:latin typeface="Calibri" panose="020F0502020204030204" pitchFamily="34" charset="0"/>
                    <a:ea typeface="Aptos" panose="020B0004020202020204" pitchFamily="34" charset="0"/>
                    <a:cs typeface="Times New Roman" panose="02020603050405020304" pitchFamily="18" charset="0"/>
                  </a:rPr>
                  <a:t>Sliding Bearing Life time:</a:t>
                </a:r>
                <a:endParaRPr lang="en-GB" sz="1800" b="1" kern="100" dirty="0">
                  <a:latin typeface="Calibri" panose="020F0502020204030204" pitchFamily="34" charset="0"/>
                  <a:ea typeface="Aptos" panose="020B0004020202020204" pitchFamily="34" charset="0"/>
                  <a:cs typeface="Times New Roman" panose="02020603050405020304" pitchFamily="18" charset="0"/>
                </a:endParaRPr>
              </a:p>
              <a:p>
                <a:pPr lvl="1">
                  <a:lnSpc>
                    <a:spcPct val="107000"/>
                  </a:lnSpc>
                </a:pPr>
                <a:r>
                  <a:rPr lang="en-GB" sz="1600" kern="100" dirty="0">
                    <a:effectLst/>
                    <a:latin typeface="Calibri" panose="020F0502020204030204" pitchFamily="34" charset="0"/>
                    <a:ea typeface="Aptos" panose="020B0004020202020204" pitchFamily="34" charset="0"/>
                    <a:cs typeface="Times New Roman" panose="02020603050405020304" pitchFamily="18" charset="0"/>
                  </a:rPr>
                  <a:t>around 20 – 30 years</a:t>
                </a:r>
                <a:r>
                  <a:rPr lang="en-GB" sz="1600" kern="100" dirty="0">
                    <a:latin typeface="Calibri" panose="020F0502020204030204" pitchFamily="34" charset="0"/>
                    <a:ea typeface="Aptos" panose="020B0004020202020204" pitchFamily="34" charset="0"/>
                    <a:cs typeface="Times New Roman" panose="02020603050405020304" pitchFamily="18" charset="0"/>
                  </a:rPr>
                  <a:t>: Approx 100,000</a:t>
                </a:r>
                <a:r>
                  <a:rPr lang="en-GB" sz="1600" kern="100" dirty="0">
                    <a:effectLst/>
                    <a:latin typeface="Calibri" panose="020F0502020204030204" pitchFamily="34" charset="0"/>
                    <a:ea typeface="Aptos" panose="020B0004020202020204" pitchFamily="34" charset="0"/>
                    <a:cs typeface="Times New Roman" panose="02020603050405020304" pitchFamily="18" charset="0"/>
                  </a:rPr>
                  <a:t> operating hours</a:t>
                </a:r>
              </a:p>
              <a:p>
                <a:pPr lvl="1">
                  <a:lnSpc>
                    <a:spcPct val="107000"/>
                  </a:lnSpc>
                </a:pPr>
                <a14:m>
                  <m:oMath xmlns:m="http://schemas.openxmlformats.org/officeDocument/2006/math">
                    <m:sSub>
                      <m:sSubPr>
                        <m:ctrlPr>
                          <a:rPr lang="en-GB" sz="1600" i="1" kern="100" smtClean="0">
                            <a:effectLst/>
                            <a:latin typeface="Cambria Math" panose="02040503050406030204" pitchFamily="18" charset="0"/>
                            <a:cs typeface="Times New Roman" panose="02020603050405020304" pitchFamily="18" charset="0"/>
                          </a:rPr>
                        </m:ctrlPr>
                      </m:sSubPr>
                      <m:e>
                        <m:r>
                          <a:rPr lang="en-GB" sz="1600" b="0" i="1" kern="100" smtClean="0">
                            <a:effectLst/>
                            <a:latin typeface="Cambria Math" panose="02040503050406030204" pitchFamily="18" charset="0"/>
                            <a:cs typeface="Times New Roman" panose="02020603050405020304" pitchFamily="18" charset="0"/>
                          </a:rPr>
                          <m:t>𝐿</m:t>
                        </m:r>
                      </m:e>
                      <m:sub>
                        <m:r>
                          <a:rPr lang="en-GB" sz="1600" b="0" i="1" kern="100" smtClean="0">
                            <a:effectLst/>
                            <a:latin typeface="Cambria Math" panose="02040503050406030204" pitchFamily="18" charset="0"/>
                            <a:cs typeface="Times New Roman" panose="02020603050405020304" pitchFamily="18" charset="0"/>
                          </a:rPr>
                          <m:t>10 </m:t>
                        </m:r>
                      </m:sub>
                    </m:sSub>
                  </m:oMath>
                </a14:m>
                <a:r>
                  <a:rPr lang="en-GB" sz="1600" kern="100" dirty="0">
                    <a:effectLst/>
                    <a:cs typeface="Times New Roman" panose="02020603050405020304" pitchFamily="18" charset="0"/>
                  </a:rPr>
                  <a:t>= </a:t>
                </a:r>
                <a14:m>
                  <m:oMath xmlns:m="http://schemas.openxmlformats.org/officeDocument/2006/math">
                    <m:f>
                      <m:fPr>
                        <m:ctrlPr>
                          <a:rPr lang="en-GB" sz="1600" i="1" kern="100" smtClean="0">
                            <a:effectLst/>
                            <a:latin typeface="Cambria Math" panose="02040503050406030204" pitchFamily="18" charset="0"/>
                            <a:cs typeface="Times New Roman" panose="02020603050405020304" pitchFamily="18" charset="0"/>
                          </a:rPr>
                        </m:ctrlPr>
                      </m:fPr>
                      <m:num>
                        <m:sSup>
                          <m:sSupPr>
                            <m:ctrlPr>
                              <a:rPr lang="en-GB" sz="1600" i="1" kern="100" smtClean="0">
                                <a:effectLst/>
                                <a:latin typeface="Cambria Math" panose="02040503050406030204" pitchFamily="18" charset="0"/>
                                <a:cs typeface="Times New Roman" panose="02020603050405020304" pitchFamily="18" charset="0"/>
                              </a:rPr>
                            </m:ctrlPr>
                          </m:sSupPr>
                          <m:e>
                            <m:r>
                              <a:rPr lang="en-GB" sz="1600" b="0" i="1" kern="100" smtClean="0">
                                <a:effectLst/>
                                <a:latin typeface="Cambria Math" panose="02040503050406030204" pitchFamily="18" charset="0"/>
                                <a:cs typeface="Times New Roman" panose="02020603050405020304" pitchFamily="18" charset="0"/>
                              </a:rPr>
                              <m:t>(</m:t>
                            </m:r>
                            <m:f>
                              <m:fPr>
                                <m:ctrlPr>
                                  <a:rPr lang="en-GB" sz="1600" b="0" i="1" kern="100" smtClean="0">
                                    <a:effectLst/>
                                    <a:latin typeface="Cambria Math" panose="02040503050406030204" pitchFamily="18" charset="0"/>
                                    <a:cs typeface="Times New Roman" panose="02020603050405020304" pitchFamily="18" charset="0"/>
                                  </a:rPr>
                                </m:ctrlPr>
                              </m:fPr>
                              <m:num>
                                <m:r>
                                  <a:rPr lang="en-GB" sz="1600" b="0" i="1" kern="100" smtClean="0">
                                    <a:effectLst/>
                                    <a:latin typeface="Cambria Math" panose="02040503050406030204" pitchFamily="18" charset="0"/>
                                    <a:cs typeface="Times New Roman" panose="02020603050405020304" pitchFamily="18" charset="0"/>
                                  </a:rPr>
                                  <m:t>𝑐</m:t>
                                </m:r>
                              </m:num>
                              <m:den>
                                <m:r>
                                  <a:rPr lang="en-GB" sz="1600" b="0" i="1" kern="100" smtClean="0">
                                    <a:effectLst/>
                                    <a:latin typeface="Cambria Math" panose="02040503050406030204" pitchFamily="18" charset="0"/>
                                    <a:cs typeface="Times New Roman" panose="02020603050405020304" pitchFamily="18" charset="0"/>
                                  </a:rPr>
                                  <m:t>𝑝</m:t>
                                </m:r>
                              </m:den>
                            </m:f>
                            <m:r>
                              <a:rPr lang="en-GB" sz="1600" b="0" i="1" kern="100" smtClean="0">
                                <a:effectLst/>
                                <a:latin typeface="Cambria Math" panose="02040503050406030204" pitchFamily="18" charset="0"/>
                                <a:cs typeface="Times New Roman" panose="02020603050405020304" pitchFamily="18" charset="0"/>
                              </a:rPr>
                              <m:t>)</m:t>
                            </m:r>
                          </m:e>
                          <m:sup>
                            <m:r>
                              <a:rPr lang="en-GB" sz="1600" b="0" i="1" kern="100" smtClean="0">
                                <a:effectLst/>
                                <a:latin typeface="Cambria Math" panose="02040503050406030204" pitchFamily="18" charset="0"/>
                                <a:cs typeface="Times New Roman" panose="02020603050405020304" pitchFamily="18" charset="0"/>
                              </a:rPr>
                              <m:t>𝑒</m:t>
                            </m:r>
                          </m:sup>
                        </m:sSup>
                        <m:r>
                          <a:rPr lang="en-GB" sz="1600" b="0" i="1" kern="100" smtClean="0">
                            <a:effectLst/>
                            <a:latin typeface="Cambria Math" panose="02040503050406030204" pitchFamily="18" charset="0"/>
                            <a:cs typeface="Times New Roman" panose="02020603050405020304" pitchFamily="18" charset="0"/>
                          </a:rPr>
                          <m:t> </m:t>
                        </m:r>
                        <m:r>
                          <a:rPr lang="en-GB" sz="1600" b="0" i="1" kern="100" smtClean="0">
                            <a:effectLst/>
                            <a:latin typeface="Cambria Math" panose="02040503050406030204" pitchFamily="18" charset="0"/>
                            <a:cs typeface="Times New Roman" panose="02020603050405020304" pitchFamily="18" charset="0"/>
                          </a:rPr>
                          <m:t>𝑥</m:t>
                        </m:r>
                        <m:r>
                          <a:rPr lang="en-GB" sz="1600" b="0" i="1" kern="100" smtClean="0">
                            <a:effectLst/>
                            <a:latin typeface="Cambria Math" panose="02040503050406030204" pitchFamily="18" charset="0"/>
                            <a:cs typeface="Times New Roman" panose="02020603050405020304" pitchFamily="18" charset="0"/>
                          </a:rPr>
                          <m:t> </m:t>
                        </m:r>
                        <m:sSup>
                          <m:sSupPr>
                            <m:ctrlPr>
                              <a:rPr lang="en-GB" sz="1600" b="0" i="1" kern="100" smtClean="0">
                                <a:effectLst/>
                                <a:latin typeface="Cambria Math" panose="02040503050406030204" pitchFamily="18" charset="0"/>
                                <a:cs typeface="Times New Roman" panose="02020603050405020304" pitchFamily="18" charset="0"/>
                              </a:rPr>
                            </m:ctrlPr>
                          </m:sSupPr>
                          <m:e>
                            <m:r>
                              <a:rPr lang="en-GB" sz="1600" b="0" i="1" kern="100" smtClean="0">
                                <a:effectLst/>
                                <a:latin typeface="Cambria Math" panose="02040503050406030204" pitchFamily="18" charset="0"/>
                                <a:cs typeface="Times New Roman" panose="02020603050405020304" pitchFamily="18" charset="0"/>
                              </a:rPr>
                              <m:t>10</m:t>
                            </m:r>
                          </m:e>
                          <m:sup>
                            <m:r>
                              <a:rPr lang="en-GB" sz="1600" b="0" i="1" kern="100" smtClean="0">
                                <a:effectLst/>
                                <a:latin typeface="Cambria Math" panose="02040503050406030204" pitchFamily="18" charset="0"/>
                                <a:cs typeface="Times New Roman" panose="02020603050405020304" pitchFamily="18" charset="0"/>
                              </a:rPr>
                              <m:t>6</m:t>
                            </m:r>
                          </m:sup>
                        </m:sSup>
                      </m:num>
                      <m:den>
                        <m:r>
                          <a:rPr lang="en-GB" sz="1600" b="0" i="1" kern="100" smtClean="0">
                            <a:effectLst/>
                            <a:latin typeface="Cambria Math" panose="02040503050406030204" pitchFamily="18" charset="0"/>
                            <a:cs typeface="Times New Roman" panose="02020603050405020304" pitchFamily="18" charset="0"/>
                          </a:rPr>
                          <m:t>60 </m:t>
                        </m:r>
                        <m:r>
                          <a:rPr lang="en-GB" sz="1600" b="0" i="1" kern="100" smtClean="0">
                            <a:effectLst/>
                            <a:latin typeface="Cambria Math" panose="02040503050406030204" pitchFamily="18" charset="0"/>
                            <a:cs typeface="Times New Roman" panose="02020603050405020304" pitchFamily="18" charset="0"/>
                          </a:rPr>
                          <m:t>𝑥</m:t>
                        </m:r>
                        <m:r>
                          <a:rPr lang="en-GB" sz="1600" b="0" i="1" kern="100" smtClean="0">
                            <a:effectLst/>
                            <a:latin typeface="Cambria Math" panose="02040503050406030204" pitchFamily="18" charset="0"/>
                            <a:cs typeface="Times New Roman" panose="02020603050405020304" pitchFamily="18" charset="0"/>
                          </a:rPr>
                          <m:t> </m:t>
                        </m:r>
                        <m:r>
                          <a:rPr lang="en-GB" sz="1600" b="0" i="1" kern="100" smtClean="0">
                            <a:effectLst/>
                            <a:latin typeface="Cambria Math" panose="02040503050406030204" pitchFamily="18" charset="0"/>
                            <a:cs typeface="Times New Roman" panose="02020603050405020304" pitchFamily="18" charset="0"/>
                          </a:rPr>
                          <m:t>𝑁</m:t>
                        </m:r>
                      </m:den>
                    </m:f>
                  </m:oMath>
                </a14:m>
                <a:r>
                  <a:rPr lang="en-GB" sz="16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GB" sz="1600" kern="100" dirty="0">
                  <a:latin typeface="Aptos" panose="020B0004020202020204" pitchFamily="34" charset="0"/>
                  <a:ea typeface="Aptos" panose="020B0004020202020204" pitchFamily="34" charset="0"/>
                  <a:cs typeface="Times New Roman" panose="02020603050405020304" pitchFamily="18" charset="0"/>
                </a:endParaRPr>
              </a:p>
              <a:p>
                <a:pPr lvl="2">
                  <a:lnSpc>
                    <a:spcPct val="107000"/>
                  </a:lnSpc>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Where</a:t>
                </a:r>
                <a:r>
                  <a:rPr lang="en-GB" sz="1200" kern="100" dirty="0">
                    <a:latin typeface="Aptos" panose="020B0004020202020204" pitchFamily="34" charset="0"/>
                    <a:ea typeface="Aptos" panose="020B0004020202020204" pitchFamily="34" charset="0"/>
                    <a:cs typeface="Times New Roman" panose="02020603050405020304" pitchFamily="18" charset="0"/>
                  </a:rPr>
                  <a:t>:</a:t>
                </a:r>
                <a:r>
                  <a:rPr lang="en-GB" sz="1200" kern="100" dirty="0">
                    <a:latin typeface="Calibri" panose="020F0502020204030204" pitchFamily="34" charset="0"/>
                    <a:ea typeface="Aptos" panose="020B0004020202020204" pitchFamily="34" charset="0"/>
                    <a:cs typeface="Times New Roman" panose="02020603050405020304" pitchFamily="18" charset="0"/>
                  </a:rPr>
                  <a:t> </a:t>
                </a:r>
              </a:p>
              <a:p>
                <a:pPr lvl="2">
                  <a:lnSpc>
                    <a:spcPct val="107000"/>
                  </a:lnSpc>
                </a:pPr>
                <a14:m>
                  <m:oMath xmlns:m="http://schemas.openxmlformats.org/officeDocument/2006/math">
                    <m:sSub>
                      <m:sSubPr>
                        <m:ctrlPr>
                          <a:rPr lang="en-GB" sz="1200" i="1" kern="100" smtClean="0">
                            <a:effectLst/>
                            <a:latin typeface="Cambria Math" panose="02040503050406030204" pitchFamily="18" charset="0"/>
                            <a:cs typeface="Times New Roman" panose="02020603050405020304" pitchFamily="18" charset="0"/>
                          </a:rPr>
                        </m:ctrlPr>
                      </m:sSubPr>
                      <m:e>
                        <m:r>
                          <a:rPr lang="en-GB" sz="1200" b="0" i="1" kern="100" smtClean="0">
                            <a:effectLst/>
                            <a:latin typeface="Cambria Math" panose="02040503050406030204" pitchFamily="18" charset="0"/>
                            <a:cs typeface="Times New Roman" panose="02020603050405020304" pitchFamily="18" charset="0"/>
                          </a:rPr>
                          <m:t>𝐿</m:t>
                        </m:r>
                      </m:e>
                      <m:sub>
                        <m:r>
                          <a:rPr lang="en-GB" sz="1200" b="0" i="1" kern="100" smtClean="0">
                            <a:effectLst/>
                            <a:latin typeface="Cambria Math" panose="02040503050406030204" pitchFamily="18" charset="0"/>
                            <a:cs typeface="Times New Roman" panose="02020603050405020304" pitchFamily="18" charset="0"/>
                          </a:rPr>
                          <m:t>10 </m:t>
                        </m:r>
                      </m:sub>
                    </m:sSub>
                    <m:r>
                      <a:rPr lang="en-GB" sz="1200" b="0" i="1" kern="100" smtClean="0">
                        <a:effectLst/>
                        <a:latin typeface="Cambria Math" panose="02040503050406030204" pitchFamily="18" charset="0"/>
                        <a:cs typeface="Times New Roman" panose="02020603050405020304" pitchFamily="18" charset="0"/>
                      </a:rPr>
                      <m:t> </m:t>
                    </m:r>
                  </m:oMath>
                </a14:m>
                <a:r>
                  <a:rPr lang="en-GB" sz="1200" kern="100" dirty="0">
                    <a:latin typeface="Calibri" panose="020F0502020204030204" pitchFamily="34" charset="0"/>
                    <a:ea typeface="Aptos" panose="020B0004020202020204" pitchFamily="34" charset="0"/>
                    <a:cs typeface="Times New Roman" panose="02020603050405020304" pitchFamily="18" charset="0"/>
                  </a:rPr>
                  <a:t>= Rating life, in one million revolution;</a:t>
                </a:r>
              </a:p>
              <a:p>
                <a:pPr lvl="2">
                  <a:lnSpc>
                    <a:spcPct val="107000"/>
                  </a:lnSpc>
                </a:pPr>
                <a:r>
                  <a:rPr lang="en-GB" sz="1200" kern="100" dirty="0">
                    <a:latin typeface="Calibri" panose="020F0502020204030204" pitchFamily="34" charset="0"/>
                    <a:ea typeface="Aptos" panose="020B0004020202020204" pitchFamily="34" charset="0"/>
                    <a:cs typeface="Times New Roman" panose="02020603050405020304" pitchFamily="18" charset="0"/>
                  </a:rPr>
                  <a:t> c = Dynamic Capacity (N) ; </a:t>
                </a:r>
              </a:p>
              <a:p>
                <a:pPr lvl="2">
                  <a:lnSpc>
                    <a:spcPct val="107000"/>
                  </a:lnSpc>
                </a:pPr>
                <a:r>
                  <a:rPr lang="en-GB" sz="1200" kern="100" dirty="0">
                    <a:latin typeface="Calibri" panose="020F0502020204030204" pitchFamily="34" charset="0"/>
                    <a:ea typeface="Aptos" panose="020B0004020202020204" pitchFamily="34" charset="0"/>
                    <a:cs typeface="Times New Roman" panose="02020603050405020304" pitchFamily="18" charset="0"/>
                  </a:rPr>
                  <a:t>p = equivalent Bearing load (N), </a:t>
                </a:r>
              </a:p>
              <a:p>
                <a:pPr lvl="2">
                  <a:lnSpc>
                    <a:spcPct val="107000"/>
                  </a:lnSpc>
                </a:pPr>
                <a:r>
                  <a:rPr lang="en-GB" sz="1200" kern="100" dirty="0">
                    <a:latin typeface="Calibri" panose="020F0502020204030204" pitchFamily="34" charset="0"/>
                    <a:ea typeface="Aptos" panose="020B0004020202020204" pitchFamily="34" charset="0"/>
                    <a:cs typeface="Times New Roman" panose="02020603050405020304" pitchFamily="18" charset="0"/>
                  </a:rPr>
                  <a:t>N = Rotational Speed (rpm) </a:t>
                </a:r>
                <a:r>
                  <a:rPr lang="en-GB" sz="1200" b="1" kern="100" dirty="0">
                    <a:solidFill>
                      <a:schemeClr val="accent1">
                        <a:lumMod val="75000"/>
                      </a:schemeClr>
                    </a:solidFill>
                    <a:latin typeface="Calibri" panose="020F0502020204030204" pitchFamily="34" charset="0"/>
                    <a:ea typeface="Aptos" panose="020B0004020202020204" pitchFamily="34" charset="0"/>
                    <a:cs typeface="Times New Roman" panose="02020603050405020304" pitchFamily="18" charset="0"/>
                    <a:hlinkClick r:id="rId2" action="ppaction://hlinksldjump"/>
                  </a:rPr>
                  <a:t>[09]</a:t>
                </a:r>
                <a:r>
                  <a:rPr lang="en-GB" sz="1800" b="1" kern="100" dirty="0">
                    <a:solidFill>
                      <a:schemeClr val="accent1">
                        <a:lumMod val="75000"/>
                      </a:schemeClr>
                    </a:solidFill>
                    <a:latin typeface="Calibri" panose="020F0502020204030204" pitchFamily="34" charset="0"/>
                    <a:ea typeface="Aptos" panose="020B0004020202020204" pitchFamily="34" charset="0"/>
                    <a:cs typeface="Times New Roman" panose="02020603050405020304" pitchFamily="18" charset="0"/>
                  </a:rPr>
                  <a:t>	</a:t>
                </a:r>
              </a:p>
              <a:p>
                <a:pPr lvl="0">
                  <a:lnSpc>
                    <a:spcPct val="107000"/>
                  </a:lnSpc>
                </a:pPr>
                <a:r>
                  <a:rPr lang="en-GB" sz="1800" b="1" kern="100" dirty="0">
                    <a:latin typeface="Calibri" panose="020F0502020204030204" pitchFamily="34" charset="0"/>
                    <a:ea typeface="Aptos" panose="020B0004020202020204" pitchFamily="34" charset="0"/>
                    <a:cs typeface="Times New Roman" panose="02020603050405020304" pitchFamily="18" charset="0"/>
                  </a:rPr>
                  <a:t>How to maintain sliding bearing life time: </a:t>
                </a:r>
              </a:p>
              <a:p>
                <a:pPr lvl="1">
                  <a:lnSpc>
                    <a:spcPct val="107000"/>
                  </a:lnSpc>
                </a:pPr>
                <a:r>
                  <a:rPr lang="en-GB" sz="1600" kern="100" dirty="0">
                    <a:latin typeface="Calibri" panose="020F0502020204030204" pitchFamily="34" charset="0"/>
                    <a:ea typeface="Aptos" panose="020B0004020202020204" pitchFamily="34" charset="0"/>
                    <a:cs typeface="Times New Roman" panose="02020603050405020304" pitchFamily="18" charset="0"/>
                  </a:rPr>
                  <a:t>Constant presence of lubricant between the shaft and the bearing shell</a:t>
                </a:r>
              </a:p>
              <a:p>
                <a:pPr lvl="1">
                  <a:lnSpc>
                    <a:spcPct val="107000"/>
                  </a:lnSpc>
                </a:pPr>
                <a:r>
                  <a:rPr lang="en-GB" sz="1600" kern="100" dirty="0">
                    <a:latin typeface="Calibri" panose="020F0502020204030204" pitchFamily="34" charset="0"/>
                    <a:ea typeface="Aptos" panose="020B0004020202020204" pitchFamily="34" charset="0"/>
                    <a:cs typeface="Times New Roman" panose="02020603050405020304" pitchFamily="18" charset="0"/>
                  </a:rPr>
                  <a:t>Shaft must be installed horizontally </a:t>
                </a:r>
              </a:p>
              <a:p>
                <a:pPr lvl="1">
                  <a:lnSpc>
                    <a:spcPct val="107000"/>
                  </a:lnSpc>
                </a:pPr>
                <a:r>
                  <a:rPr lang="en-GB" sz="1600" kern="100" dirty="0">
                    <a:latin typeface="Calibri" panose="020F0502020204030204" pitchFamily="34" charset="0"/>
                    <a:ea typeface="Aptos" panose="020B0004020202020204" pitchFamily="34" charset="0"/>
                    <a:cs typeface="Times New Roman" panose="02020603050405020304" pitchFamily="18" charset="0"/>
                  </a:rPr>
                  <a:t>Key parameters: Loads, Lubrication, Temperature, Speed, Materials </a:t>
                </a:r>
                <a:r>
                  <a:rPr lang="en-GB" sz="1600" b="1" kern="100" dirty="0">
                    <a:solidFill>
                      <a:schemeClr val="accent1">
                        <a:lumMod val="75000"/>
                      </a:schemeClr>
                    </a:solidFill>
                    <a:latin typeface="Calibri" panose="020F0502020204030204" pitchFamily="34" charset="0"/>
                    <a:ea typeface="Aptos" panose="020B0004020202020204" pitchFamily="34" charset="0"/>
                    <a:cs typeface="Times New Roman" panose="02020603050405020304" pitchFamily="18" charset="0"/>
                    <a:hlinkClick r:id="rId2" action="ppaction://hlinksldjump"/>
                  </a:rPr>
                  <a:t>[10]</a:t>
                </a:r>
                <a:endParaRPr lang="en-GB" sz="1600" b="1" kern="100" dirty="0">
                  <a:solidFill>
                    <a:schemeClr val="accent1">
                      <a:lumMod val="75000"/>
                    </a:schemeClr>
                  </a:solidFill>
                  <a:latin typeface="Calibri" panose="020F0502020204030204" pitchFamily="34" charset="0"/>
                  <a:ea typeface="Aptos" panose="020B0004020202020204" pitchFamily="34" charset="0"/>
                  <a:cs typeface="Times New Roman" panose="02020603050405020304" pitchFamily="18" charset="0"/>
                </a:endParaRPr>
              </a:p>
              <a:p>
                <a:pPr lvl="1">
                  <a:lnSpc>
                    <a:spcPct val="107000"/>
                  </a:lnSpc>
                </a:pPr>
                <a:endParaRPr lang="en-GB" sz="1600" kern="100" dirty="0">
                  <a:latin typeface="Calibri" panose="020F0502020204030204" pitchFamily="34" charset="0"/>
                  <a:ea typeface="Aptos" panose="020B0004020202020204" pitchFamily="34" charset="0"/>
                  <a:cs typeface="Times New Roman" panose="02020603050405020304" pitchFamily="18" charset="0"/>
                </a:endParaRPr>
              </a:p>
              <a:p>
                <a:pPr lvl="1">
                  <a:lnSpc>
                    <a:spcPct val="107000"/>
                  </a:lnSpc>
                </a:pPr>
                <a:endParaRPr lang="en-GB" sz="1400" b="1" kern="100" dirty="0">
                  <a:latin typeface="Calibri" panose="020F0502020204030204" pitchFamily="34" charset="0"/>
                  <a:ea typeface="Aptos" panose="020B0004020202020204" pitchFamily="34" charset="0"/>
                  <a:cs typeface="Times New Roman" panose="02020603050405020304" pitchFamily="18" charset="0"/>
                </a:endParaRPr>
              </a:p>
              <a:p>
                <a:pPr marL="0" lvl="0" indent="0">
                  <a:lnSpc>
                    <a:spcPct val="107000"/>
                  </a:lnSpc>
                  <a:buNone/>
                </a:pPr>
                <a:endParaRPr lang="en-GB" sz="1800" kern="100" dirty="0">
                  <a:latin typeface="Calibri" panose="020F0502020204030204" pitchFamily="34" charset="0"/>
                  <a:ea typeface="Aptos" panose="020B0004020202020204" pitchFamily="34" charset="0"/>
                  <a:cs typeface="Times New Roman" panose="02020603050405020304" pitchFamily="18" charset="0"/>
                </a:endParaRPr>
              </a:p>
              <a:p>
                <a:pPr marL="0" lvl="0" indent="0">
                  <a:lnSpc>
                    <a:spcPct val="107000"/>
                  </a:lnSpc>
                  <a:buNone/>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F25E179-BA05-BAAE-FBAA-821FCAD3C145}"/>
                  </a:ext>
                </a:extLst>
              </p:cNvPr>
              <p:cNvSpPr>
                <a:spLocks noGrp="1" noRot="1" noChangeAspect="1" noMove="1" noResize="1" noEditPoints="1" noAdjustHandles="1" noChangeArrowheads="1" noChangeShapeType="1" noTextEdit="1"/>
              </p:cNvSpPr>
              <p:nvPr>
                <p:ph idx="1"/>
              </p:nvPr>
            </p:nvSpPr>
            <p:spPr>
              <a:xfrm>
                <a:off x="470719" y="1514954"/>
                <a:ext cx="6221361" cy="4601021"/>
              </a:xfrm>
              <a:blipFill>
                <a:blip r:embed="rId3"/>
                <a:stretch>
                  <a:fillRect l="-588" t="-663" b="-106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pic>
        <p:nvPicPr>
          <p:cNvPr id="1026" name="Picture 2" descr="Plain Bearing Explained - saVRee">
            <a:extLst>
              <a:ext uri="{FF2B5EF4-FFF2-40B4-BE49-F238E27FC236}">
                <a16:creationId xmlns:a16="http://schemas.microsoft.com/office/drawing/2014/main" id="{C36358DB-5548-118B-E582-0E1CB90306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9174" y="2326580"/>
            <a:ext cx="4904789" cy="2492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360C85E-E6BC-2F97-73AC-413C6EABDFE5}"/>
              </a:ext>
            </a:extLst>
          </p:cNvPr>
          <p:cNvSpPr txBox="1"/>
          <p:nvPr/>
        </p:nvSpPr>
        <p:spPr>
          <a:xfrm>
            <a:off x="6572426" y="5025703"/>
            <a:ext cx="5529943" cy="276999"/>
          </a:xfrm>
          <a:prstGeom prst="rect">
            <a:avLst/>
          </a:prstGeom>
          <a:noFill/>
        </p:spPr>
        <p:txBody>
          <a:bodyPr wrap="square" rtlCol="0">
            <a:spAutoFit/>
          </a:bodyPr>
          <a:lstStyle/>
          <a:p>
            <a:pPr algn="ctr"/>
            <a:r>
              <a:rPr lang="en-GB" sz="1200" b="1" dirty="0"/>
              <a:t>Figure 3.2 : </a:t>
            </a:r>
            <a:r>
              <a:rPr lang="en-GB" sz="1200" dirty="0"/>
              <a:t>Lubrication Journal bearing </a:t>
            </a:r>
            <a:r>
              <a:rPr lang="en-GB" sz="1200" b="1" dirty="0">
                <a:solidFill>
                  <a:schemeClr val="accent1">
                    <a:lumMod val="75000"/>
                  </a:schemeClr>
                </a:solidFill>
              </a:rPr>
              <a:t>[Source: SAVREE Plain Bearings] </a:t>
            </a:r>
            <a:endParaRPr lang="LID4096" sz="1200" b="1" dirty="0">
              <a:solidFill>
                <a:schemeClr val="accent1">
                  <a:lumMod val="75000"/>
                </a:schemeClr>
              </a:solidFill>
            </a:endParaRPr>
          </a:p>
        </p:txBody>
      </p:sp>
      <p:sp>
        <p:nvSpPr>
          <p:cNvPr id="13" name="Rectangle 12">
            <a:extLst>
              <a:ext uri="{FF2B5EF4-FFF2-40B4-BE49-F238E27FC236}">
                <a16:creationId xmlns:a16="http://schemas.microsoft.com/office/drawing/2014/main" id="{FC34394A-0FD8-B019-DAE7-79CCC0137F6E}"/>
              </a:ext>
            </a:extLst>
          </p:cNvPr>
          <p:cNvSpPr/>
          <p:nvPr/>
        </p:nvSpPr>
        <p:spPr>
          <a:xfrm>
            <a:off x="0" y="632247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Date Placeholder 15">
            <a:extLst>
              <a:ext uri="{FF2B5EF4-FFF2-40B4-BE49-F238E27FC236}">
                <a16:creationId xmlns:a16="http://schemas.microsoft.com/office/drawing/2014/main" id="{8ED56B5E-2F53-73B1-45B9-01658FA89034}"/>
              </a:ext>
            </a:extLst>
          </p:cNvPr>
          <p:cNvSpPr>
            <a:spLocks noGrp="1"/>
          </p:cNvSpPr>
          <p:nvPr>
            <p:ph type="dt" sz="half" idx="10"/>
          </p:nvPr>
        </p:nvSpPr>
        <p:spPr/>
        <p:txBody>
          <a:bodyPr/>
          <a:lstStyle/>
          <a:p>
            <a:fld id="{5C75C894-30A5-492D-A393-1F92C2D63214}" type="datetime1">
              <a:rPr lang="en-IN" smtClean="0">
                <a:solidFill>
                  <a:schemeClr val="tx1"/>
                </a:solidFill>
              </a:rPr>
              <a:t>24-05-2024</a:t>
            </a:fld>
            <a:endParaRPr lang="en-IN" dirty="0">
              <a:solidFill>
                <a:schemeClr val="tx1"/>
              </a:solidFill>
            </a:endParaRPr>
          </a:p>
        </p:txBody>
      </p:sp>
      <p:sp>
        <p:nvSpPr>
          <p:cNvPr id="17" name="Slide Number Placeholder 16">
            <a:extLst>
              <a:ext uri="{FF2B5EF4-FFF2-40B4-BE49-F238E27FC236}">
                <a16:creationId xmlns:a16="http://schemas.microsoft.com/office/drawing/2014/main" id="{D5ADC6F8-B00D-BA46-D40C-EB5AF3AF9098}"/>
              </a:ext>
            </a:extLst>
          </p:cNvPr>
          <p:cNvSpPr>
            <a:spLocks noGrp="1"/>
          </p:cNvSpPr>
          <p:nvPr>
            <p:ph type="sldNum" sz="quarter" idx="12"/>
          </p:nvPr>
        </p:nvSpPr>
        <p:spPr/>
        <p:txBody>
          <a:bodyPr/>
          <a:lstStyle/>
          <a:p>
            <a:fld id="{E7687761-FC87-4A57-BD27-270B4C7228C2}" type="slidenum">
              <a:rPr lang="en-IN" smtClean="0">
                <a:solidFill>
                  <a:schemeClr val="tx1"/>
                </a:solidFill>
              </a:rPr>
              <a:t>16</a:t>
            </a:fld>
            <a:endParaRPr lang="en-IN" dirty="0">
              <a:solidFill>
                <a:schemeClr val="tx1"/>
              </a:solidFill>
            </a:endParaRPr>
          </a:p>
        </p:txBody>
      </p:sp>
      <p:cxnSp>
        <p:nvCxnSpPr>
          <p:cNvPr id="18" name="Straight Connector 17">
            <a:extLst>
              <a:ext uri="{FF2B5EF4-FFF2-40B4-BE49-F238E27FC236}">
                <a16:creationId xmlns:a16="http://schemas.microsoft.com/office/drawing/2014/main" id="{3A1E527A-66C2-B7F9-51A1-7F0036B38215}"/>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209752C-5B4A-6AB5-7687-C342EF8C54B3}"/>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23871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500"/>
                                        <p:tgtEl>
                                          <p:spTgt spid="10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779376"/>
            <a:ext cx="10515600" cy="839755"/>
          </a:xfrm>
        </p:spPr>
        <p:txBody>
          <a:bodyPr>
            <a:normAutofit fontScale="90000"/>
          </a:bodyPr>
          <a:lstStyle/>
          <a:p>
            <a:pPr algn="ctr"/>
            <a:r>
              <a:rPr lang="en-GB" sz="3100" b="1" dirty="0">
                <a:solidFill>
                  <a:schemeClr val="accent2">
                    <a:lumMod val="50000"/>
                  </a:schemeClr>
                </a:solidFill>
              </a:rPr>
              <a:t>3. </a:t>
            </a: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Design requirements </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idx="1"/>
          </p:nvPr>
        </p:nvSpPr>
        <p:spPr>
          <a:xfrm>
            <a:off x="651387" y="1619131"/>
            <a:ext cx="10813026" cy="4115879"/>
          </a:xfrm>
        </p:spPr>
        <p:txBody>
          <a:bodyPr>
            <a:noAutofit/>
          </a:bodyPr>
          <a:lstStyle/>
          <a:p>
            <a:pPr lvl="0">
              <a:lnSpc>
                <a:spcPct val="150000"/>
              </a:lnSpc>
            </a:pPr>
            <a:r>
              <a:rPr lang="en-GB" sz="1800" b="1" kern="100" dirty="0">
                <a:effectLst/>
                <a:ea typeface="Aptos" panose="020B0004020202020204" pitchFamily="34" charset="0"/>
                <a:cs typeface="Times New Roman" panose="02020603050405020304" pitchFamily="18" charset="0"/>
              </a:rPr>
              <a:t>Factors affecting the design of sliding bearings:</a:t>
            </a:r>
          </a:p>
          <a:p>
            <a:pPr lvl="1">
              <a:lnSpc>
                <a:spcPct val="150000"/>
              </a:lnSpc>
              <a:buFont typeface="Wingdings" panose="05000000000000000000" pitchFamily="2" charset="2"/>
              <a:buChar char="Ø"/>
            </a:pPr>
            <a:r>
              <a:rPr lang="en-GB" sz="1600" kern="100" dirty="0">
                <a:ea typeface="Aptos" panose="020B0004020202020204" pitchFamily="34" charset="0"/>
                <a:cs typeface="Times New Roman" panose="02020603050405020304" pitchFamily="18" charset="0"/>
              </a:rPr>
              <a:t>Viscosity of lubricant</a:t>
            </a:r>
          </a:p>
          <a:p>
            <a:pPr lvl="1">
              <a:lnSpc>
                <a:spcPct val="150000"/>
              </a:lnSpc>
              <a:buFont typeface="Wingdings" panose="05000000000000000000" pitchFamily="2" charset="2"/>
              <a:buChar char="Ø"/>
            </a:pPr>
            <a:r>
              <a:rPr lang="en-GB" sz="1600" kern="100" dirty="0">
                <a:effectLst/>
                <a:ea typeface="Aptos" panose="020B0004020202020204" pitchFamily="34" charset="0"/>
                <a:cs typeface="Times New Roman" panose="02020603050405020304" pitchFamily="18" charset="0"/>
              </a:rPr>
              <a:t>Rubbing speed/ relative speed between bearing and journal</a:t>
            </a:r>
          </a:p>
          <a:p>
            <a:pPr lvl="1">
              <a:lnSpc>
                <a:spcPct val="150000"/>
              </a:lnSpc>
              <a:buFont typeface="Wingdings" panose="05000000000000000000" pitchFamily="2" charset="2"/>
              <a:buChar char="Ø"/>
            </a:pPr>
            <a:r>
              <a:rPr lang="en-GB" sz="1600" kern="100" dirty="0">
                <a:ea typeface="Aptos" panose="020B0004020202020204" pitchFamily="34" charset="0"/>
                <a:cs typeface="Times New Roman" panose="02020603050405020304" pitchFamily="18" charset="0"/>
              </a:rPr>
              <a:t>Specific pressure</a:t>
            </a:r>
          </a:p>
          <a:p>
            <a:pPr lvl="1">
              <a:lnSpc>
                <a:spcPct val="150000"/>
              </a:lnSpc>
              <a:buFont typeface="Wingdings" panose="05000000000000000000" pitchFamily="2" charset="2"/>
              <a:buChar char="Ø"/>
            </a:pPr>
            <a:r>
              <a:rPr lang="en-GB" sz="1600" kern="100" dirty="0">
                <a:effectLst/>
                <a:ea typeface="Aptos" panose="020B0004020202020204" pitchFamily="34" charset="0"/>
                <a:cs typeface="Times New Roman" panose="02020603050405020304" pitchFamily="18" charset="0"/>
              </a:rPr>
              <a:t>Heat dissipation</a:t>
            </a:r>
          </a:p>
          <a:p>
            <a:pPr lvl="1">
              <a:lnSpc>
                <a:spcPct val="150000"/>
              </a:lnSpc>
              <a:buFont typeface="Wingdings" panose="05000000000000000000" pitchFamily="2" charset="2"/>
              <a:buChar char="Ø"/>
            </a:pPr>
            <a:r>
              <a:rPr lang="en-GB" sz="1600" kern="100" dirty="0">
                <a:ea typeface="Aptos" panose="020B0004020202020204" pitchFamily="34" charset="0"/>
                <a:cs typeface="Times New Roman" panose="02020603050405020304" pitchFamily="18" charset="0"/>
              </a:rPr>
              <a:t>Provision of cooling</a:t>
            </a:r>
          </a:p>
          <a:p>
            <a:pPr lvl="1">
              <a:lnSpc>
                <a:spcPct val="150000"/>
              </a:lnSpc>
              <a:buFont typeface="Wingdings" panose="05000000000000000000" pitchFamily="2" charset="2"/>
              <a:buChar char="Ø"/>
            </a:pPr>
            <a:r>
              <a:rPr lang="en-GB" sz="1600" kern="100" dirty="0">
                <a:ea typeface="Aptos" panose="020B0004020202020204" pitchFamily="34" charset="0"/>
                <a:cs typeface="Times New Roman" panose="02020603050405020304" pitchFamily="18" charset="0"/>
              </a:rPr>
              <a:t>Selection of lubrication and its quantity</a:t>
            </a:r>
          </a:p>
          <a:p>
            <a:pPr lvl="1">
              <a:lnSpc>
                <a:spcPct val="150000"/>
              </a:lnSpc>
              <a:buFont typeface="Wingdings" panose="05000000000000000000" pitchFamily="2" charset="2"/>
              <a:buChar char="Ø"/>
            </a:pPr>
            <a:r>
              <a:rPr lang="en-GB" sz="1600" kern="100" dirty="0">
                <a:ea typeface="Aptos" panose="020B0004020202020204" pitchFamily="34" charset="0"/>
                <a:cs typeface="Times New Roman" panose="02020603050405020304" pitchFamily="18" charset="0"/>
              </a:rPr>
              <a:t>Selection of bearing material </a:t>
            </a:r>
            <a:r>
              <a:rPr lang="en-GB" sz="1600" b="1" kern="100" dirty="0">
                <a:solidFill>
                  <a:schemeClr val="accent1">
                    <a:lumMod val="75000"/>
                  </a:schemeClr>
                </a:solidFill>
                <a:ea typeface="Aptos" panose="020B0004020202020204" pitchFamily="34" charset="0"/>
                <a:cs typeface="Times New Roman" panose="02020603050405020304" pitchFamily="18" charset="0"/>
                <a:hlinkClick r:id="rId2" action="ppaction://hlinksldjump"/>
              </a:rPr>
              <a:t>[11]</a:t>
            </a:r>
            <a:endParaRPr lang="en-GB" sz="1600" b="1" kern="100" dirty="0">
              <a:solidFill>
                <a:schemeClr val="accent1">
                  <a:lumMod val="75000"/>
                </a:schemeClr>
              </a:solidFill>
              <a:ea typeface="Aptos" panose="020B0004020202020204" pitchFamily="34" charset="0"/>
              <a:cs typeface="Times New Roman" panose="02020603050405020304" pitchFamily="18" charset="0"/>
            </a:endParaRPr>
          </a:p>
          <a:p>
            <a:pPr lvl="1">
              <a:lnSpc>
                <a:spcPct val="107000"/>
              </a:lnSpc>
            </a:pPr>
            <a:endParaRPr lang="en-GB" sz="1600" kern="100" dirty="0">
              <a:effectLst/>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12" name="Rectangle 11">
            <a:extLst>
              <a:ext uri="{FF2B5EF4-FFF2-40B4-BE49-F238E27FC236}">
                <a16:creationId xmlns:a16="http://schemas.microsoft.com/office/drawing/2014/main" id="{B949C694-7432-D86E-648B-C190843D721B}"/>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Date Placeholder 14">
            <a:extLst>
              <a:ext uri="{FF2B5EF4-FFF2-40B4-BE49-F238E27FC236}">
                <a16:creationId xmlns:a16="http://schemas.microsoft.com/office/drawing/2014/main" id="{6CD0A41C-2B36-9370-1D20-EE5253522C8E}"/>
              </a:ext>
            </a:extLst>
          </p:cNvPr>
          <p:cNvSpPr>
            <a:spLocks noGrp="1"/>
          </p:cNvSpPr>
          <p:nvPr>
            <p:ph type="dt" sz="half" idx="10"/>
          </p:nvPr>
        </p:nvSpPr>
        <p:spPr/>
        <p:txBody>
          <a:bodyPr/>
          <a:lstStyle/>
          <a:p>
            <a:fld id="{F7BAEE4A-CF4E-4C5A-A8D0-80FD9D2A2218}" type="datetime1">
              <a:rPr lang="en-IN" smtClean="0">
                <a:solidFill>
                  <a:schemeClr val="tx1"/>
                </a:solidFill>
              </a:rPr>
              <a:t>24-05-2024</a:t>
            </a:fld>
            <a:endParaRPr lang="en-IN" dirty="0">
              <a:solidFill>
                <a:schemeClr val="tx1"/>
              </a:solidFill>
            </a:endParaRPr>
          </a:p>
        </p:txBody>
      </p:sp>
      <p:sp>
        <p:nvSpPr>
          <p:cNvPr id="16" name="Slide Number Placeholder 15">
            <a:extLst>
              <a:ext uri="{FF2B5EF4-FFF2-40B4-BE49-F238E27FC236}">
                <a16:creationId xmlns:a16="http://schemas.microsoft.com/office/drawing/2014/main" id="{7FE42017-AEC5-E90B-A3A4-8F76A529768D}"/>
              </a:ext>
            </a:extLst>
          </p:cNvPr>
          <p:cNvSpPr>
            <a:spLocks noGrp="1"/>
          </p:cNvSpPr>
          <p:nvPr>
            <p:ph type="sldNum" sz="quarter" idx="12"/>
          </p:nvPr>
        </p:nvSpPr>
        <p:spPr/>
        <p:txBody>
          <a:bodyPr/>
          <a:lstStyle/>
          <a:p>
            <a:fld id="{E7687761-FC87-4A57-BD27-270B4C7228C2}" type="slidenum">
              <a:rPr lang="en-IN" smtClean="0">
                <a:solidFill>
                  <a:schemeClr val="tx1"/>
                </a:solidFill>
              </a:rPr>
              <a:t>17</a:t>
            </a:fld>
            <a:endParaRPr lang="en-IN" dirty="0">
              <a:solidFill>
                <a:schemeClr val="tx1"/>
              </a:solidFill>
            </a:endParaRPr>
          </a:p>
        </p:txBody>
      </p:sp>
      <p:cxnSp>
        <p:nvCxnSpPr>
          <p:cNvPr id="17" name="Straight Connector 16">
            <a:extLst>
              <a:ext uri="{FF2B5EF4-FFF2-40B4-BE49-F238E27FC236}">
                <a16:creationId xmlns:a16="http://schemas.microsoft.com/office/drawing/2014/main" id="{71A70FB4-60D9-5F37-11DE-D6AAE468280C}"/>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a machine">
            <a:extLst>
              <a:ext uri="{FF2B5EF4-FFF2-40B4-BE49-F238E27FC236}">
                <a16:creationId xmlns:a16="http://schemas.microsoft.com/office/drawing/2014/main" id="{EFF00931-1911-BFD5-23D2-3F14CAE07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578" y="1619131"/>
            <a:ext cx="5139813" cy="3961471"/>
          </a:xfrm>
          <a:prstGeom prst="rect">
            <a:avLst/>
          </a:prstGeom>
        </p:spPr>
      </p:pic>
      <p:sp>
        <p:nvSpPr>
          <p:cNvPr id="6" name="TextBox 5">
            <a:extLst>
              <a:ext uri="{FF2B5EF4-FFF2-40B4-BE49-F238E27FC236}">
                <a16:creationId xmlns:a16="http://schemas.microsoft.com/office/drawing/2014/main" id="{471B9E1D-5CE4-0B41-F815-1D2D0C385D61}"/>
              </a:ext>
            </a:extLst>
          </p:cNvPr>
          <p:cNvSpPr txBox="1"/>
          <p:nvPr/>
        </p:nvSpPr>
        <p:spPr>
          <a:xfrm>
            <a:off x="6448512" y="5641833"/>
            <a:ext cx="5529943" cy="461665"/>
          </a:xfrm>
          <a:prstGeom prst="rect">
            <a:avLst/>
          </a:prstGeom>
          <a:noFill/>
        </p:spPr>
        <p:txBody>
          <a:bodyPr wrap="square" rtlCol="0">
            <a:spAutoFit/>
          </a:bodyPr>
          <a:lstStyle/>
          <a:p>
            <a:pPr algn="ctr"/>
            <a:r>
              <a:rPr lang="en-GB" sz="1200" b="1" dirty="0"/>
              <a:t>Figure 3.3: </a:t>
            </a:r>
            <a:r>
              <a:rPr lang="en-US" sz="1200" b="1" dirty="0"/>
              <a:t>One goal for the next-gen gearbox is to boost drivetrain efficiency.</a:t>
            </a:r>
            <a:r>
              <a:rPr lang="en-GB" sz="1200" dirty="0"/>
              <a:t> </a:t>
            </a:r>
            <a:r>
              <a:rPr lang="en-GB" sz="1200" b="1" dirty="0">
                <a:solidFill>
                  <a:schemeClr val="accent1">
                    <a:lumMod val="75000"/>
                  </a:schemeClr>
                </a:solidFill>
              </a:rPr>
              <a:t>[Source: </a:t>
            </a:r>
            <a:r>
              <a:rPr lang="en-GB" sz="1200" b="1" dirty="0" err="1">
                <a:solidFill>
                  <a:schemeClr val="accent1">
                    <a:lumMod val="75000"/>
                  </a:schemeClr>
                </a:solidFill>
              </a:rPr>
              <a:t>Windpowerengineering</a:t>
            </a:r>
            <a:r>
              <a:rPr lang="en-GB" sz="1200" b="1" dirty="0">
                <a:solidFill>
                  <a:schemeClr val="accent1">
                    <a:lumMod val="75000"/>
                  </a:schemeClr>
                </a:solidFill>
              </a:rPr>
              <a:t>] </a:t>
            </a:r>
            <a:endParaRPr lang="LID4096" sz="1200" b="1" dirty="0">
              <a:solidFill>
                <a:schemeClr val="accent1">
                  <a:lumMod val="75000"/>
                </a:schemeClr>
              </a:solidFill>
            </a:endParaRPr>
          </a:p>
        </p:txBody>
      </p:sp>
      <p:sp>
        <p:nvSpPr>
          <p:cNvPr id="4" name="Footer Placeholder 3">
            <a:extLst>
              <a:ext uri="{FF2B5EF4-FFF2-40B4-BE49-F238E27FC236}">
                <a16:creationId xmlns:a16="http://schemas.microsoft.com/office/drawing/2014/main" id="{7F8B36E0-A82E-DB3C-8317-25F604329183}"/>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87680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2054941" y="929679"/>
            <a:ext cx="7538096" cy="529085"/>
          </a:xfrm>
        </p:spPr>
        <p:txBody>
          <a:bodyPr>
            <a:normAutofit fontScale="90000"/>
          </a:bodyPr>
          <a:lstStyle/>
          <a:p>
            <a:pPr algn="ctr"/>
            <a:r>
              <a:rPr lang="en-GB" sz="3100" b="1" dirty="0">
                <a:solidFill>
                  <a:schemeClr val="accent2">
                    <a:lumMod val="50000"/>
                  </a:schemeClr>
                </a:solidFill>
              </a:rPr>
              <a:t>4. </a:t>
            </a: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Concepts and solutions in drivetrains</a:t>
            </a:r>
            <a:br>
              <a:rPr lang="en-GB" sz="4000" b="1" kern="100" dirty="0">
                <a:ea typeface="Aptos" panose="020B0004020202020204" pitchFamily="34" charset="0"/>
                <a:cs typeface="Times New Roman" panose="02020603050405020304" pitchFamily="18" charset="0"/>
              </a:rPr>
            </a:br>
            <a:endParaRPr lang="en-IN" sz="4000" dirty="0">
              <a:latin typeface="+mn-lt"/>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9" name="TextBox 8">
            <a:extLst>
              <a:ext uri="{FF2B5EF4-FFF2-40B4-BE49-F238E27FC236}">
                <a16:creationId xmlns:a16="http://schemas.microsoft.com/office/drawing/2014/main" id="{826F020F-C193-EE0A-3545-4D115F4C7260}"/>
              </a:ext>
            </a:extLst>
          </p:cNvPr>
          <p:cNvSpPr txBox="1"/>
          <p:nvPr/>
        </p:nvSpPr>
        <p:spPr>
          <a:xfrm>
            <a:off x="249245" y="1412637"/>
            <a:ext cx="5055219" cy="2316275"/>
          </a:xfrm>
          <a:prstGeom prst="rect">
            <a:avLst/>
          </a:prstGeom>
          <a:noFill/>
        </p:spPr>
        <p:txBody>
          <a:bodyPr wrap="square" rtlCol="0">
            <a:spAutoFit/>
          </a:bodyPr>
          <a:lstStyle/>
          <a:p>
            <a:pPr>
              <a:lnSpc>
                <a:spcPct val="150000"/>
              </a:lnSpc>
            </a:pPr>
            <a:r>
              <a:rPr lang="en-US" sz="1800" b="1" dirty="0">
                <a:effectLst/>
                <a:ea typeface="Aptos" panose="020B0004020202020204" pitchFamily="34" charset="0"/>
                <a:cs typeface="Times New Roman" panose="02020603050405020304" pitchFamily="18" charset="0"/>
              </a:rPr>
              <a:t>1.  Schaeffler Hydrodynamic Plain</a:t>
            </a:r>
          </a:p>
          <a:p>
            <a:pPr marL="800100" lvl="1" indent="-342900">
              <a:lnSpc>
                <a:spcPct val="150000"/>
              </a:lnSpc>
              <a:buFont typeface="Wingdings" panose="05000000000000000000" pitchFamily="2" charset="2"/>
              <a:buChar char="Ø"/>
            </a:pPr>
            <a:r>
              <a:rPr lang="en-GB" sz="1600" dirty="0">
                <a:effectLst/>
                <a:ea typeface="Aptos" panose="020B0004020202020204" pitchFamily="34" charset="0"/>
                <a:cs typeface="Times New Roman" panose="02020603050405020304" pitchFamily="18" charset="0"/>
              </a:rPr>
              <a:t>higher power density in compact spaces. </a:t>
            </a:r>
          </a:p>
          <a:p>
            <a:pPr marL="800100" lvl="1" indent="-342900">
              <a:lnSpc>
                <a:spcPct val="150000"/>
              </a:lnSpc>
              <a:buFont typeface="Wingdings" panose="05000000000000000000" pitchFamily="2" charset="2"/>
              <a:buChar char="Ø"/>
            </a:pPr>
            <a:r>
              <a:rPr lang="en-GB" sz="1600" dirty="0">
                <a:effectLst/>
                <a:ea typeface="Aptos" panose="020B0004020202020204" pitchFamily="34" charset="0"/>
                <a:cs typeface="Times New Roman" panose="02020603050405020304" pitchFamily="18" charset="0"/>
              </a:rPr>
              <a:t>These bearings feature a thin bronze sliding layer</a:t>
            </a:r>
          </a:p>
          <a:p>
            <a:pPr marL="800100" lvl="1" indent="-342900">
              <a:lnSpc>
                <a:spcPct val="150000"/>
              </a:lnSpc>
              <a:buFont typeface="Wingdings" panose="05000000000000000000" pitchFamily="2" charset="2"/>
              <a:buChar char="Ø"/>
            </a:pPr>
            <a:r>
              <a:rPr lang="en-GB" sz="1600" dirty="0">
                <a:effectLst/>
                <a:ea typeface="Aptos" panose="020B0004020202020204" pitchFamily="34" charset="0"/>
                <a:cs typeface="Times New Roman" panose="02020603050405020304" pitchFamily="18" charset="0"/>
              </a:rPr>
              <a:t>Chemical bonding between the journal and sliding layer ensures long-term durability, allowing for decades of operation. </a:t>
            </a:r>
            <a:r>
              <a:rPr lang="en-GB" sz="1600" b="1" dirty="0">
                <a:solidFill>
                  <a:schemeClr val="accent1">
                    <a:lumMod val="75000"/>
                  </a:schemeClr>
                </a:solidFill>
                <a:effectLst/>
                <a:ea typeface="Aptos" panose="020B0004020202020204" pitchFamily="34" charset="0"/>
                <a:cs typeface="Times New Roman" panose="02020603050405020304" pitchFamily="18" charset="0"/>
                <a:hlinkClick r:id="rId4" action="ppaction://hlinksldjump"/>
              </a:rPr>
              <a:t>[12]</a:t>
            </a:r>
            <a:endParaRPr lang="en-US" b="1" dirty="0">
              <a:ea typeface="Aptos" panose="020B0004020202020204" pitchFamily="34" charset="0"/>
              <a:cs typeface="Times New Roman" panose="02020603050405020304" pitchFamily="18" charset="0"/>
            </a:endParaRPr>
          </a:p>
        </p:txBody>
      </p:sp>
      <p:pic>
        <p:nvPicPr>
          <p:cNvPr id="11" name="Picture 10" descr="A close-up of a cylindrical object&#10;&#10;Description automatically generated">
            <a:extLst>
              <a:ext uri="{FF2B5EF4-FFF2-40B4-BE49-F238E27FC236}">
                <a16:creationId xmlns:a16="http://schemas.microsoft.com/office/drawing/2014/main" id="{09119B6B-7569-779D-3B70-4839645F7E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7806" y="3917140"/>
            <a:ext cx="2865356" cy="2006082"/>
          </a:xfrm>
          <a:prstGeom prst="rect">
            <a:avLst/>
          </a:prstGeom>
        </p:spPr>
      </p:pic>
      <p:sp>
        <p:nvSpPr>
          <p:cNvPr id="12" name="TextBox 11">
            <a:extLst>
              <a:ext uri="{FF2B5EF4-FFF2-40B4-BE49-F238E27FC236}">
                <a16:creationId xmlns:a16="http://schemas.microsoft.com/office/drawing/2014/main" id="{D99C01B8-5C68-5045-2258-2CC6843EF173}"/>
              </a:ext>
            </a:extLst>
          </p:cNvPr>
          <p:cNvSpPr txBox="1"/>
          <p:nvPr/>
        </p:nvSpPr>
        <p:spPr>
          <a:xfrm>
            <a:off x="1001018" y="5923222"/>
            <a:ext cx="4719484" cy="276999"/>
          </a:xfrm>
          <a:prstGeom prst="rect">
            <a:avLst/>
          </a:prstGeom>
          <a:noFill/>
        </p:spPr>
        <p:txBody>
          <a:bodyPr wrap="square" rtlCol="0">
            <a:spAutoFit/>
          </a:bodyPr>
          <a:lstStyle/>
          <a:p>
            <a:r>
              <a:rPr lang="en-GB" sz="1200" b="1" dirty="0"/>
              <a:t>Figure 4.1: </a:t>
            </a:r>
            <a:r>
              <a:rPr lang="en-GB" sz="1200" dirty="0"/>
              <a:t>Schaeffer Plain Bearing </a:t>
            </a:r>
            <a:r>
              <a:rPr lang="en-GB" sz="1200" b="1" dirty="0">
                <a:solidFill>
                  <a:schemeClr val="accent1">
                    <a:lumMod val="75000"/>
                  </a:schemeClr>
                </a:solidFill>
              </a:rPr>
              <a:t>[Source: Schaeffler]</a:t>
            </a:r>
            <a:endParaRPr lang="LID4096" sz="1200" b="1" dirty="0">
              <a:solidFill>
                <a:schemeClr val="accent1">
                  <a:lumMod val="75000"/>
                </a:schemeClr>
              </a:solidFill>
            </a:endParaRPr>
          </a:p>
        </p:txBody>
      </p:sp>
      <p:sp>
        <p:nvSpPr>
          <p:cNvPr id="14" name="Rectangle 13">
            <a:extLst>
              <a:ext uri="{FF2B5EF4-FFF2-40B4-BE49-F238E27FC236}">
                <a16:creationId xmlns:a16="http://schemas.microsoft.com/office/drawing/2014/main" id="{6D384AC4-A1E1-78CA-A665-CE41996811F2}"/>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Date Placeholder 17">
            <a:extLst>
              <a:ext uri="{FF2B5EF4-FFF2-40B4-BE49-F238E27FC236}">
                <a16:creationId xmlns:a16="http://schemas.microsoft.com/office/drawing/2014/main" id="{F74BD0AE-013D-58F7-52BB-D471585AE2DD}"/>
              </a:ext>
            </a:extLst>
          </p:cNvPr>
          <p:cNvSpPr>
            <a:spLocks noGrp="1"/>
          </p:cNvSpPr>
          <p:nvPr>
            <p:ph type="dt" sz="half" idx="10"/>
          </p:nvPr>
        </p:nvSpPr>
        <p:spPr/>
        <p:txBody>
          <a:bodyPr/>
          <a:lstStyle/>
          <a:p>
            <a:fld id="{FE1A27C1-E0AF-409D-822C-54B8C40CEE03}" type="datetime1">
              <a:rPr lang="en-IN" smtClean="0">
                <a:solidFill>
                  <a:schemeClr val="tx1"/>
                </a:solidFill>
              </a:rPr>
              <a:t>24-05-2024</a:t>
            </a:fld>
            <a:endParaRPr lang="en-IN" dirty="0">
              <a:solidFill>
                <a:schemeClr val="tx1"/>
              </a:solidFill>
            </a:endParaRPr>
          </a:p>
        </p:txBody>
      </p:sp>
      <p:sp>
        <p:nvSpPr>
          <p:cNvPr id="19" name="Slide Number Placeholder 18">
            <a:extLst>
              <a:ext uri="{FF2B5EF4-FFF2-40B4-BE49-F238E27FC236}">
                <a16:creationId xmlns:a16="http://schemas.microsoft.com/office/drawing/2014/main" id="{36EC0790-52FF-389C-106A-CA419F18B23E}"/>
              </a:ext>
            </a:extLst>
          </p:cNvPr>
          <p:cNvSpPr>
            <a:spLocks noGrp="1"/>
          </p:cNvSpPr>
          <p:nvPr>
            <p:ph type="sldNum" sz="quarter" idx="12"/>
          </p:nvPr>
        </p:nvSpPr>
        <p:spPr/>
        <p:txBody>
          <a:bodyPr/>
          <a:lstStyle/>
          <a:p>
            <a:fld id="{E7687761-FC87-4A57-BD27-270B4C7228C2}" type="slidenum">
              <a:rPr lang="en-IN" smtClean="0">
                <a:solidFill>
                  <a:schemeClr val="tx1"/>
                </a:solidFill>
              </a:rPr>
              <a:t>18</a:t>
            </a:fld>
            <a:endParaRPr lang="en-IN" dirty="0">
              <a:solidFill>
                <a:schemeClr val="tx1"/>
              </a:solidFill>
            </a:endParaRPr>
          </a:p>
        </p:txBody>
      </p:sp>
      <p:cxnSp>
        <p:nvCxnSpPr>
          <p:cNvPr id="20" name="Straight Connector 19">
            <a:extLst>
              <a:ext uri="{FF2B5EF4-FFF2-40B4-BE49-F238E27FC236}">
                <a16:creationId xmlns:a16="http://schemas.microsoft.com/office/drawing/2014/main" id="{4463F49F-0E37-0047-AD81-05A3D51C013A}"/>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2085CA4-3959-6029-56FF-389361D1114A}"/>
              </a:ext>
            </a:extLst>
          </p:cNvPr>
          <p:cNvSpPr txBox="1"/>
          <p:nvPr/>
        </p:nvSpPr>
        <p:spPr>
          <a:xfrm>
            <a:off x="5982789" y="3026918"/>
            <a:ext cx="5751576" cy="1208279"/>
          </a:xfrm>
          <a:prstGeom prst="rect">
            <a:avLst/>
          </a:prstGeom>
          <a:noFill/>
        </p:spPr>
        <p:txBody>
          <a:bodyPr wrap="square" rtlCol="0">
            <a:spAutoFit/>
          </a:bodyPr>
          <a:lstStyle/>
          <a:p>
            <a:pPr>
              <a:lnSpc>
                <a:spcPct val="150000"/>
              </a:lnSpc>
            </a:pPr>
            <a:r>
              <a:rPr lang="en-US" sz="1800" b="1" dirty="0">
                <a:effectLst/>
                <a:ea typeface="Aptos" panose="020B0004020202020204" pitchFamily="34" charset="0"/>
                <a:cs typeface="Times New Roman" panose="02020603050405020304" pitchFamily="18" charset="0"/>
              </a:rPr>
              <a:t>2.  RENK - Slide bearings used in improved gearbox design</a:t>
            </a:r>
          </a:p>
          <a:p>
            <a:pPr marL="800100" lvl="1" indent="-342900">
              <a:lnSpc>
                <a:spcPct val="150000"/>
              </a:lnSpc>
              <a:buFont typeface="Wingdings" panose="05000000000000000000" pitchFamily="2" charset="2"/>
              <a:buChar char="Ø"/>
            </a:pPr>
            <a:r>
              <a:rPr lang="en-GB" sz="1600" dirty="0">
                <a:effectLst/>
                <a:ea typeface="Aptos" panose="020B0004020202020204" pitchFamily="34" charset="0"/>
                <a:cs typeface="Times New Roman" panose="02020603050405020304" pitchFamily="18" charset="0"/>
              </a:rPr>
              <a:t>Can support moderate axial forces in addition to high radial forces</a:t>
            </a:r>
            <a:r>
              <a:rPr lang="en-US" sz="1600" dirty="0">
                <a:effectLst/>
                <a:ea typeface="Aptos" panose="020B0004020202020204" pitchFamily="34" charset="0"/>
                <a:cs typeface="Times New Roman" panose="02020603050405020304" pitchFamily="18" charset="0"/>
              </a:rPr>
              <a:t> </a:t>
            </a:r>
            <a:r>
              <a:rPr lang="en-US" sz="1600" b="1" dirty="0">
                <a:solidFill>
                  <a:schemeClr val="accent1">
                    <a:lumMod val="75000"/>
                  </a:schemeClr>
                </a:solidFill>
                <a:effectLst/>
                <a:ea typeface="Aptos" panose="020B0004020202020204" pitchFamily="34" charset="0"/>
                <a:cs typeface="Times New Roman" panose="02020603050405020304" pitchFamily="18" charset="0"/>
                <a:hlinkClick r:id="rId4" action="ppaction://hlinksldjump"/>
              </a:rPr>
              <a:t>[13]</a:t>
            </a:r>
            <a:endParaRPr lang="en-US" b="1" dirty="0">
              <a:ea typeface="Aptos" panose="020B000402020202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5ECD19-E66F-FD87-54DD-EB87555AFD09}"/>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44188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1877960" y="848817"/>
            <a:ext cx="7538096" cy="529085"/>
          </a:xfrm>
        </p:spPr>
        <p:txBody>
          <a:bodyPr>
            <a:normAutofit fontScale="90000"/>
          </a:bodyPr>
          <a:lstStyle/>
          <a:p>
            <a:pPr algn="ctr"/>
            <a:r>
              <a:rPr lang="en-GB" sz="3100" b="1" dirty="0">
                <a:solidFill>
                  <a:schemeClr val="accent2">
                    <a:lumMod val="50000"/>
                  </a:schemeClr>
                </a:solidFill>
              </a:rPr>
              <a:t>4. </a:t>
            </a: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Concepts and solutions in drivetrains</a:t>
            </a:r>
            <a:br>
              <a:rPr lang="en-GB" sz="4000" b="1" kern="100" dirty="0">
                <a:ea typeface="Aptos" panose="020B0004020202020204" pitchFamily="34" charset="0"/>
                <a:cs typeface="Times New Roman" panose="02020603050405020304" pitchFamily="18" charset="0"/>
              </a:rPr>
            </a:br>
            <a:endParaRPr lang="en-IN" sz="4000" dirty="0">
              <a:latin typeface="+mn-lt"/>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9" name="TextBox 8">
            <a:extLst>
              <a:ext uri="{FF2B5EF4-FFF2-40B4-BE49-F238E27FC236}">
                <a16:creationId xmlns:a16="http://schemas.microsoft.com/office/drawing/2014/main" id="{826F020F-C193-EE0A-3545-4D115F4C7260}"/>
              </a:ext>
            </a:extLst>
          </p:cNvPr>
          <p:cNvSpPr txBox="1"/>
          <p:nvPr/>
        </p:nvSpPr>
        <p:spPr>
          <a:xfrm>
            <a:off x="431696" y="1382037"/>
            <a:ext cx="7216877" cy="1577611"/>
          </a:xfrm>
          <a:prstGeom prst="rect">
            <a:avLst/>
          </a:prstGeom>
          <a:noFill/>
        </p:spPr>
        <p:txBody>
          <a:bodyPr wrap="square" rtlCol="0">
            <a:spAutoFit/>
          </a:bodyPr>
          <a:lstStyle/>
          <a:p>
            <a:pPr>
              <a:lnSpc>
                <a:spcPct val="150000"/>
              </a:lnSpc>
            </a:pPr>
            <a:r>
              <a:rPr lang="en-US" b="1" dirty="0">
                <a:ea typeface="Aptos" panose="020B0004020202020204" pitchFamily="34" charset="0"/>
                <a:cs typeface="Times New Roman" panose="02020603050405020304" pitchFamily="18" charset="0"/>
              </a:rPr>
              <a:t>3</a:t>
            </a:r>
            <a:r>
              <a:rPr lang="en-US" sz="1800" b="1" dirty="0">
                <a:effectLst/>
                <a:ea typeface="Aptos" panose="020B0004020202020204" pitchFamily="34" charset="0"/>
                <a:cs typeface="Times New Roman" panose="02020603050405020304" pitchFamily="18" charset="0"/>
              </a:rPr>
              <a:t>.  </a:t>
            </a:r>
            <a:r>
              <a:rPr lang="en-US" b="1" dirty="0" err="1">
                <a:ea typeface="Aptos" panose="020B0004020202020204" pitchFamily="34" charset="0"/>
                <a:cs typeface="Times New Roman" panose="02020603050405020304" pitchFamily="18" charset="0"/>
              </a:rPr>
              <a:t>Winergy</a:t>
            </a:r>
            <a:r>
              <a:rPr lang="en-US" b="1" dirty="0">
                <a:ea typeface="Aptos" panose="020B0004020202020204" pitchFamily="34" charset="0"/>
                <a:cs typeface="Times New Roman" panose="02020603050405020304" pitchFamily="18" charset="0"/>
              </a:rPr>
              <a:t> </a:t>
            </a:r>
            <a:r>
              <a:rPr lang="en-US" sz="1800" b="1" dirty="0">
                <a:effectLst/>
                <a:ea typeface="Aptos" panose="020B0004020202020204" pitchFamily="34" charset="0"/>
                <a:cs typeface="Times New Roman" panose="02020603050405020304" pitchFamily="18" charset="0"/>
              </a:rPr>
              <a:t>Journal bearing </a:t>
            </a:r>
          </a:p>
          <a:p>
            <a:pPr marL="742950" lvl="1" indent="-285750" algn="just">
              <a:lnSpc>
                <a:spcPct val="150000"/>
              </a:lnSpc>
              <a:buFont typeface="Wingdings" panose="05000000000000000000" pitchFamily="2" charset="2"/>
              <a:buChar char="Ø"/>
            </a:pPr>
            <a:r>
              <a:rPr lang="en-GB" sz="1600" kern="0" dirty="0">
                <a:effectLst/>
                <a:highlight>
                  <a:srgbClr val="FFFFFF"/>
                </a:highlight>
                <a:ea typeface="Times New Roman" panose="02020603050405020304" pitchFamily="18" charset="0"/>
                <a:cs typeface="Times New Roman" panose="02020603050405020304" pitchFamily="18" charset="0"/>
              </a:rPr>
              <a:t>High reliability</a:t>
            </a:r>
            <a:endParaRPr lang="en-GB" sz="1600" kern="100" dirty="0">
              <a:effectLst/>
              <a:highlight>
                <a:srgbClr val="FFFFFF"/>
              </a:highlight>
              <a:ea typeface="Aptos" panose="020B000402020202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Ø"/>
            </a:pPr>
            <a:r>
              <a:rPr lang="en-GB" sz="1600" kern="0" dirty="0">
                <a:effectLst/>
                <a:highlight>
                  <a:srgbClr val="FFFFFF"/>
                </a:highlight>
                <a:ea typeface="Times New Roman" panose="02020603050405020304" pitchFamily="18" charset="0"/>
                <a:cs typeface="Times New Roman" panose="02020603050405020304" pitchFamily="18" charset="0"/>
              </a:rPr>
              <a:t>Low noise and vibration</a:t>
            </a:r>
            <a:endParaRPr lang="en-GB" sz="1600" kern="100" dirty="0">
              <a:effectLst/>
              <a:highlight>
                <a:srgbClr val="FFFFFF"/>
              </a:highlight>
              <a:ea typeface="Aptos" panose="020B0004020202020204" pitchFamily="34" charset="0"/>
              <a:cs typeface="Times New Roman" panose="02020603050405020304" pitchFamily="18" charset="0"/>
            </a:endParaRPr>
          </a:p>
          <a:p>
            <a:pPr marL="742950" lvl="1" indent="-285750" algn="just">
              <a:lnSpc>
                <a:spcPct val="150000"/>
              </a:lnSpc>
              <a:spcAft>
                <a:spcPts val="800"/>
              </a:spcAft>
              <a:buFont typeface="Wingdings" panose="05000000000000000000" pitchFamily="2" charset="2"/>
              <a:buChar char="Ø"/>
            </a:pPr>
            <a:r>
              <a:rPr lang="en-GB" sz="1600" kern="0" dirty="0">
                <a:effectLst/>
                <a:highlight>
                  <a:srgbClr val="FFFFFF"/>
                </a:highlight>
                <a:ea typeface="Times New Roman" panose="02020603050405020304" pitchFamily="18" charset="0"/>
                <a:cs typeface="Times New Roman" panose="02020603050405020304" pitchFamily="18" charset="0"/>
              </a:rPr>
              <a:t>Optimized efficiency at lower costs</a:t>
            </a:r>
            <a:r>
              <a:rPr lang="en-GB" sz="1600" kern="100" dirty="0">
                <a:effectLst/>
                <a:highlight>
                  <a:srgbClr val="FFFFFF"/>
                </a:highlight>
                <a:ea typeface="Times New Roman" panose="02020603050405020304" pitchFamily="18" charset="0"/>
                <a:cs typeface="Times New Roman" panose="02020603050405020304" pitchFamily="18" charset="0"/>
              </a:rPr>
              <a:t> </a:t>
            </a:r>
            <a:r>
              <a:rPr lang="en-GB" sz="1600" b="1" dirty="0">
                <a:solidFill>
                  <a:schemeClr val="accent1">
                    <a:lumMod val="75000"/>
                  </a:schemeClr>
                </a:solidFill>
                <a:effectLst/>
                <a:ea typeface="Aptos" panose="020B0004020202020204" pitchFamily="34" charset="0"/>
                <a:cs typeface="Times New Roman" panose="02020603050405020304" pitchFamily="18" charset="0"/>
                <a:hlinkClick r:id="rId4" action="ppaction://hlinksldjump"/>
              </a:rPr>
              <a:t>[14] </a:t>
            </a:r>
            <a:r>
              <a:rPr lang="en-GB" sz="1600" dirty="0">
                <a:effectLst/>
                <a:ea typeface="Aptos" panose="020B0004020202020204" pitchFamily="34" charset="0"/>
                <a:cs typeface="Times New Roman" panose="02020603050405020304" pitchFamily="18" charset="0"/>
              </a:rPr>
              <a:t>Higher load capacity</a:t>
            </a:r>
          </a:p>
        </p:txBody>
      </p:sp>
      <p:sp>
        <p:nvSpPr>
          <p:cNvPr id="12" name="TextBox 11">
            <a:extLst>
              <a:ext uri="{FF2B5EF4-FFF2-40B4-BE49-F238E27FC236}">
                <a16:creationId xmlns:a16="http://schemas.microsoft.com/office/drawing/2014/main" id="{D99C01B8-5C68-5045-2258-2CC6843EF173}"/>
              </a:ext>
            </a:extLst>
          </p:cNvPr>
          <p:cNvSpPr txBox="1"/>
          <p:nvPr/>
        </p:nvSpPr>
        <p:spPr>
          <a:xfrm>
            <a:off x="1769928" y="5945943"/>
            <a:ext cx="3622942" cy="261610"/>
          </a:xfrm>
          <a:prstGeom prst="rect">
            <a:avLst/>
          </a:prstGeom>
          <a:noFill/>
        </p:spPr>
        <p:txBody>
          <a:bodyPr wrap="square" rtlCol="0">
            <a:spAutoFit/>
          </a:bodyPr>
          <a:lstStyle/>
          <a:p>
            <a:r>
              <a:rPr lang="en-GB" sz="1100" b="1" dirty="0"/>
              <a:t>Figure 4.2: Journal Bearing Advantages</a:t>
            </a:r>
            <a:r>
              <a:rPr lang="en-GB" sz="1100" dirty="0"/>
              <a:t> </a:t>
            </a:r>
            <a:r>
              <a:rPr lang="en-GB" sz="1100" b="1" dirty="0">
                <a:solidFill>
                  <a:schemeClr val="accent1">
                    <a:lumMod val="75000"/>
                  </a:schemeClr>
                </a:solidFill>
              </a:rPr>
              <a:t>[Source: Winergy]</a:t>
            </a:r>
            <a:endParaRPr lang="LID4096" sz="1100" b="1" dirty="0">
              <a:solidFill>
                <a:schemeClr val="accent1">
                  <a:lumMod val="75000"/>
                </a:schemeClr>
              </a:solidFill>
            </a:endParaRPr>
          </a:p>
        </p:txBody>
      </p:sp>
      <p:sp>
        <p:nvSpPr>
          <p:cNvPr id="15" name="TextBox 14">
            <a:extLst>
              <a:ext uri="{FF2B5EF4-FFF2-40B4-BE49-F238E27FC236}">
                <a16:creationId xmlns:a16="http://schemas.microsoft.com/office/drawing/2014/main" id="{3696414A-3E8E-48F3-2A06-F3CB1DDCAB54}"/>
              </a:ext>
            </a:extLst>
          </p:cNvPr>
          <p:cNvSpPr txBox="1"/>
          <p:nvPr/>
        </p:nvSpPr>
        <p:spPr>
          <a:xfrm>
            <a:off x="7783958" y="4015406"/>
            <a:ext cx="2980741" cy="261610"/>
          </a:xfrm>
          <a:prstGeom prst="rect">
            <a:avLst/>
          </a:prstGeom>
          <a:noFill/>
        </p:spPr>
        <p:txBody>
          <a:bodyPr wrap="square">
            <a:spAutoFit/>
          </a:bodyPr>
          <a:lstStyle/>
          <a:p>
            <a:r>
              <a:rPr lang="en-GB" sz="1100" b="1" dirty="0"/>
              <a:t>Figure 4.3: </a:t>
            </a:r>
            <a:r>
              <a:rPr lang="en-GB" sz="1100" dirty="0"/>
              <a:t>MIBA Plain bearing </a:t>
            </a:r>
            <a:r>
              <a:rPr lang="en-GB" sz="1100" b="1" dirty="0">
                <a:solidFill>
                  <a:schemeClr val="accent1">
                    <a:lumMod val="75000"/>
                  </a:schemeClr>
                </a:solidFill>
              </a:rPr>
              <a:t>[Source: MIBA]</a:t>
            </a:r>
            <a:endParaRPr lang="LID4096" sz="1100" b="1" dirty="0">
              <a:solidFill>
                <a:schemeClr val="accent1">
                  <a:lumMod val="75000"/>
                </a:schemeClr>
              </a:solidFill>
            </a:endParaRPr>
          </a:p>
        </p:txBody>
      </p:sp>
      <p:sp>
        <p:nvSpPr>
          <p:cNvPr id="16" name="Rectangle 15">
            <a:extLst>
              <a:ext uri="{FF2B5EF4-FFF2-40B4-BE49-F238E27FC236}">
                <a16:creationId xmlns:a16="http://schemas.microsoft.com/office/drawing/2014/main" id="{EC62DC08-E4A1-4A1E-4AE6-66949727226C}"/>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Date Placeholder 18">
            <a:extLst>
              <a:ext uri="{FF2B5EF4-FFF2-40B4-BE49-F238E27FC236}">
                <a16:creationId xmlns:a16="http://schemas.microsoft.com/office/drawing/2014/main" id="{00E41237-9030-21FE-9F46-61B535E691CD}"/>
              </a:ext>
            </a:extLst>
          </p:cNvPr>
          <p:cNvSpPr>
            <a:spLocks noGrp="1"/>
          </p:cNvSpPr>
          <p:nvPr>
            <p:ph type="dt" sz="half" idx="10"/>
          </p:nvPr>
        </p:nvSpPr>
        <p:spPr/>
        <p:txBody>
          <a:bodyPr/>
          <a:lstStyle/>
          <a:p>
            <a:fld id="{8C4647C0-D038-4980-9989-0A9FB7C537FA}" type="datetime1">
              <a:rPr lang="en-IN" smtClean="0">
                <a:solidFill>
                  <a:schemeClr val="tx1"/>
                </a:solidFill>
              </a:rPr>
              <a:t>24-05-2024</a:t>
            </a:fld>
            <a:endParaRPr lang="en-IN" dirty="0">
              <a:solidFill>
                <a:schemeClr val="tx1"/>
              </a:solidFill>
            </a:endParaRPr>
          </a:p>
        </p:txBody>
      </p:sp>
      <p:sp>
        <p:nvSpPr>
          <p:cNvPr id="20" name="Slide Number Placeholder 19">
            <a:extLst>
              <a:ext uri="{FF2B5EF4-FFF2-40B4-BE49-F238E27FC236}">
                <a16:creationId xmlns:a16="http://schemas.microsoft.com/office/drawing/2014/main" id="{5A2582F5-FEB5-8CC4-0A2A-D7179F42F1A5}"/>
              </a:ext>
            </a:extLst>
          </p:cNvPr>
          <p:cNvSpPr>
            <a:spLocks noGrp="1"/>
          </p:cNvSpPr>
          <p:nvPr>
            <p:ph type="sldNum" sz="quarter" idx="12"/>
          </p:nvPr>
        </p:nvSpPr>
        <p:spPr/>
        <p:txBody>
          <a:bodyPr/>
          <a:lstStyle/>
          <a:p>
            <a:fld id="{E7687761-FC87-4A57-BD27-270B4C7228C2}" type="slidenum">
              <a:rPr lang="en-IN" smtClean="0">
                <a:solidFill>
                  <a:schemeClr val="tx1"/>
                </a:solidFill>
              </a:rPr>
              <a:t>19</a:t>
            </a:fld>
            <a:endParaRPr lang="en-IN" dirty="0">
              <a:solidFill>
                <a:schemeClr val="tx1"/>
              </a:solidFill>
            </a:endParaRPr>
          </a:p>
        </p:txBody>
      </p:sp>
      <p:cxnSp>
        <p:nvCxnSpPr>
          <p:cNvPr id="21" name="Straight Connector 20">
            <a:extLst>
              <a:ext uri="{FF2B5EF4-FFF2-40B4-BE49-F238E27FC236}">
                <a16:creationId xmlns:a16="http://schemas.microsoft.com/office/drawing/2014/main" id="{9566505E-24A1-6711-7504-03C1522F46FD}"/>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0890A1B-5998-3ADE-B3C0-1B678FF73C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21" y="3039288"/>
            <a:ext cx="6656357" cy="2879340"/>
          </a:xfrm>
          <a:prstGeom prst="rect">
            <a:avLst/>
          </a:prstGeom>
        </p:spPr>
      </p:pic>
      <p:sp>
        <p:nvSpPr>
          <p:cNvPr id="8" name="TextBox 7">
            <a:extLst>
              <a:ext uri="{FF2B5EF4-FFF2-40B4-BE49-F238E27FC236}">
                <a16:creationId xmlns:a16="http://schemas.microsoft.com/office/drawing/2014/main" id="{490D630F-8432-6E4E-DDB2-5354325F2CCF}"/>
              </a:ext>
            </a:extLst>
          </p:cNvPr>
          <p:cNvSpPr txBox="1"/>
          <p:nvPr/>
        </p:nvSpPr>
        <p:spPr>
          <a:xfrm>
            <a:off x="6983469" y="4229408"/>
            <a:ext cx="5208531" cy="1985159"/>
          </a:xfrm>
          <a:prstGeom prst="rect">
            <a:avLst/>
          </a:prstGeom>
          <a:noFill/>
        </p:spPr>
        <p:txBody>
          <a:bodyPr wrap="square" rtlCol="0">
            <a:spAutoFit/>
          </a:bodyPr>
          <a:lstStyle/>
          <a:p>
            <a:pPr>
              <a:lnSpc>
                <a:spcPct val="150000"/>
              </a:lnSpc>
            </a:pPr>
            <a:r>
              <a:rPr lang="en-US" b="1" dirty="0">
                <a:ea typeface="Aptos" panose="020B0004020202020204" pitchFamily="34" charset="0"/>
                <a:cs typeface="Times New Roman" panose="02020603050405020304" pitchFamily="18" charset="0"/>
              </a:rPr>
              <a:t>4</a:t>
            </a:r>
            <a:r>
              <a:rPr lang="en-US" sz="1800" b="1" dirty="0">
                <a:effectLst/>
                <a:ea typeface="Aptos" panose="020B0004020202020204" pitchFamily="34" charset="0"/>
                <a:cs typeface="Times New Roman" panose="02020603050405020304" pitchFamily="18" charset="0"/>
              </a:rPr>
              <a:t>. MIBA hydrodynamic plain bearing </a:t>
            </a:r>
          </a:p>
          <a:p>
            <a:pPr marL="800100" lvl="1" indent="-342900">
              <a:buFont typeface="Wingdings" panose="05000000000000000000" pitchFamily="2" charset="2"/>
              <a:buChar char="Ø"/>
            </a:pPr>
            <a:r>
              <a:rPr lang="en-GB" sz="1600" dirty="0">
                <a:ea typeface="Aptos" panose="020B0004020202020204" pitchFamily="34" charset="0"/>
                <a:cs typeface="Times New Roman" panose="02020603050405020304" pitchFamily="18" charset="0"/>
              </a:rPr>
              <a:t>Higher power density</a:t>
            </a:r>
          </a:p>
          <a:p>
            <a:pPr marL="800100" lvl="1" indent="-342900">
              <a:buFont typeface="Wingdings" panose="05000000000000000000" pitchFamily="2" charset="2"/>
              <a:buChar char="Ø"/>
            </a:pPr>
            <a:r>
              <a:rPr lang="en-GB" sz="1600" dirty="0">
                <a:effectLst/>
                <a:ea typeface="Aptos" panose="020B0004020202020204" pitchFamily="34" charset="0"/>
                <a:cs typeface="Times New Roman" panose="02020603050405020304" pitchFamily="18" charset="0"/>
              </a:rPr>
              <a:t>Longer services life due to hydrodynamic operation</a:t>
            </a:r>
          </a:p>
          <a:p>
            <a:pPr marL="800100" lvl="1" indent="-342900">
              <a:buFont typeface="Wingdings" panose="05000000000000000000" pitchFamily="2" charset="2"/>
              <a:buChar char="Ø"/>
            </a:pPr>
            <a:r>
              <a:rPr lang="en-GB" sz="1600" dirty="0">
                <a:effectLst/>
                <a:ea typeface="Aptos" panose="020B0004020202020204" pitchFamily="34" charset="0"/>
                <a:cs typeface="Times New Roman" panose="02020603050405020304" pitchFamily="18" charset="0"/>
              </a:rPr>
              <a:t>Higher load capacity</a:t>
            </a:r>
          </a:p>
          <a:p>
            <a:pPr marL="800100" lvl="1" indent="-342900">
              <a:buFont typeface="Wingdings" panose="05000000000000000000" pitchFamily="2" charset="2"/>
              <a:buChar char="Ø"/>
            </a:pPr>
            <a:r>
              <a:rPr lang="en-GB" sz="1600" dirty="0">
                <a:ea typeface="Aptos" panose="020B0004020202020204" pitchFamily="34" charset="0"/>
                <a:cs typeface="Times New Roman" panose="02020603050405020304" pitchFamily="18" charset="0"/>
              </a:rPr>
              <a:t>Higher impact resistance</a:t>
            </a:r>
          </a:p>
          <a:p>
            <a:pPr marL="800100" lvl="1" indent="-342900">
              <a:buFont typeface="Wingdings" panose="05000000000000000000" pitchFamily="2" charset="2"/>
              <a:buChar char="Ø"/>
            </a:pPr>
            <a:r>
              <a:rPr lang="en-GB" sz="1600" dirty="0">
                <a:effectLst/>
                <a:ea typeface="Aptos" panose="020B0004020202020204" pitchFamily="34" charset="0"/>
                <a:cs typeface="Times New Roman" panose="02020603050405020304" pitchFamily="18" charset="0"/>
              </a:rPr>
              <a:t>Reduction of the install spaces</a:t>
            </a:r>
          </a:p>
          <a:p>
            <a:pPr marL="800100" lvl="1" indent="-342900">
              <a:buFont typeface="Wingdings" panose="05000000000000000000" pitchFamily="2" charset="2"/>
              <a:buChar char="Ø"/>
            </a:pPr>
            <a:r>
              <a:rPr lang="en-GB" sz="1600" dirty="0">
                <a:ea typeface="Aptos" panose="020B0004020202020204" pitchFamily="34" charset="0"/>
                <a:cs typeface="Times New Roman" panose="02020603050405020304" pitchFamily="18" charset="0"/>
              </a:rPr>
              <a:t>Weight and noise reduction</a:t>
            </a:r>
            <a:r>
              <a:rPr lang="en-US" sz="1600" dirty="0">
                <a:effectLst/>
                <a:ea typeface="Aptos" panose="020B0004020202020204" pitchFamily="34" charset="0"/>
                <a:cs typeface="Times New Roman" panose="02020603050405020304" pitchFamily="18" charset="0"/>
                <a:hlinkClick r:id="rId4" action="ppaction://hlinksldjump"/>
              </a:rPr>
              <a:t> </a:t>
            </a:r>
            <a:r>
              <a:rPr lang="en-US" sz="1600" b="1" dirty="0">
                <a:solidFill>
                  <a:schemeClr val="accent1">
                    <a:lumMod val="75000"/>
                  </a:schemeClr>
                </a:solidFill>
                <a:effectLst/>
                <a:ea typeface="Aptos" panose="020B0004020202020204" pitchFamily="34" charset="0"/>
                <a:cs typeface="Times New Roman" panose="02020603050405020304" pitchFamily="18" charset="0"/>
                <a:hlinkClick r:id="rId4" action="ppaction://hlinksldjump"/>
              </a:rPr>
              <a:t>[15]</a:t>
            </a:r>
            <a:endParaRPr lang="en-US" b="1" dirty="0">
              <a:ea typeface="Aptos" panose="020B000402020202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8265AECD-D0EE-95DE-CF11-A443AA0B9A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0779" y="1358389"/>
            <a:ext cx="3481792" cy="2612977"/>
          </a:xfrm>
          <a:prstGeom prst="rect">
            <a:avLst/>
          </a:prstGeom>
        </p:spPr>
      </p:pic>
      <p:sp>
        <p:nvSpPr>
          <p:cNvPr id="3" name="Footer Placeholder 2">
            <a:extLst>
              <a:ext uri="{FF2B5EF4-FFF2-40B4-BE49-F238E27FC236}">
                <a16:creationId xmlns:a16="http://schemas.microsoft.com/office/drawing/2014/main" id="{B3691A97-B0CB-4601-F9C3-D8844A08F816}"/>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4110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ircle(in)">
                                      <p:cBhvr>
                                        <p:cTn id="40" dur="2000"/>
                                        <p:tgtEl>
                                          <p:spTgt spid="13"/>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circle(in)">
                                      <p:cBhvr>
                                        <p:cTn id="43" dur="20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xEl>
                                              <p:pRg st="2" end="2"/>
                                            </p:txEl>
                                          </p:spTgt>
                                        </p:tgtEl>
                                        <p:attrNameLst>
                                          <p:attrName>style.visibility</p:attrName>
                                        </p:attrNameLst>
                                      </p:cBhvr>
                                      <p:to>
                                        <p:strVal val="visible"/>
                                      </p:to>
                                    </p:set>
                                    <p:animEffect transition="in" filter="fade">
                                      <p:cBhvr>
                                        <p:cTn id="53" dur="500"/>
                                        <p:tgtEl>
                                          <p:spTgt spid="8">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xEl>
                                              <p:pRg st="3" end="3"/>
                                            </p:txEl>
                                          </p:spTgt>
                                        </p:tgtEl>
                                        <p:attrNameLst>
                                          <p:attrName>style.visibility</p:attrName>
                                        </p:attrNameLst>
                                      </p:cBhvr>
                                      <p:to>
                                        <p:strVal val="visible"/>
                                      </p:to>
                                    </p:set>
                                    <p:animEffect transition="in" filter="fade">
                                      <p:cBhvr>
                                        <p:cTn id="58" dur="500"/>
                                        <p:tgtEl>
                                          <p:spTgt spid="8">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4" end="4"/>
                                            </p:txEl>
                                          </p:spTgt>
                                        </p:tgtEl>
                                        <p:attrNameLst>
                                          <p:attrName>style.visibility</p:attrName>
                                        </p:attrNameLst>
                                      </p:cBhvr>
                                      <p:to>
                                        <p:strVal val="visible"/>
                                      </p:to>
                                    </p:set>
                                    <p:animEffect transition="in" filter="fade">
                                      <p:cBhvr>
                                        <p:cTn id="63" dur="500"/>
                                        <p:tgtEl>
                                          <p:spTgt spid="8">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
                                            <p:txEl>
                                              <p:pRg st="5" end="5"/>
                                            </p:txEl>
                                          </p:spTgt>
                                        </p:tgtEl>
                                        <p:attrNameLst>
                                          <p:attrName>style.visibility</p:attrName>
                                        </p:attrNameLst>
                                      </p:cBhvr>
                                      <p:to>
                                        <p:strVal val="visible"/>
                                      </p:to>
                                    </p:set>
                                    <p:animEffect transition="in" filter="fade">
                                      <p:cBhvr>
                                        <p:cTn id="68" dur="500"/>
                                        <p:tgtEl>
                                          <p:spTgt spid="8">
                                            <p:txEl>
                                              <p:pRg st="5" end="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
                                            <p:txEl>
                                              <p:pRg st="6" end="6"/>
                                            </p:txEl>
                                          </p:spTgt>
                                        </p:tgtEl>
                                        <p:attrNameLst>
                                          <p:attrName>style.visibility</p:attrName>
                                        </p:attrNameLst>
                                      </p:cBhvr>
                                      <p:to>
                                        <p:strVal val="visible"/>
                                      </p:to>
                                    </p:set>
                                    <p:animEffect transition="in" filter="fade">
                                      <p:cBhvr>
                                        <p:cTn id="7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408570"/>
            <a:ext cx="10515600" cy="839755"/>
          </a:xfrm>
        </p:spPr>
        <p:txBody>
          <a:bodyPr>
            <a:normAutofit/>
          </a:bodyPr>
          <a:lstStyle/>
          <a:p>
            <a:pPr algn="ctr"/>
            <a:r>
              <a:rPr lang="en-GB" sz="2800" b="1" dirty="0">
                <a:solidFill>
                  <a:schemeClr val="accent2">
                    <a:lumMod val="50000"/>
                  </a:schemeClr>
                </a:solidFill>
              </a:rPr>
              <a:t>Overview</a:t>
            </a:r>
            <a:endParaRPr lang="en-IN" sz="2800" b="1" dirty="0">
              <a:solidFill>
                <a:schemeClr val="accent2">
                  <a:lumMod val="50000"/>
                </a:schemeClr>
              </a:solidFill>
            </a:endParaRP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idx="1"/>
          </p:nvPr>
        </p:nvSpPr>
        <p:spPr>
          <a:xfrm>
            <a:off x="617625" y="1428558"/>
            <a:ext cx="10515600" cy="4684116"/>
          </a:xfrm>
        </p:spPr>
        <p:txBody>
          <a:bodyPr>
            <a:noAutofit/>
          </a:bodyPr>
          <a:lstStyle/>
          <a:p>
            <a:pPr marL="342900" lvl="0" indent="-342900">
              <a:lnSpc>
                <a:spcPct val="100000"/>
              </a:lnSpc>
              <a:buFont typeface="+mj-lt"/>
              <a:buAutoNum type="arabicPeriod"/>
            </a:pPr>
            <a:r>
              <a:rPr lang="en-GB" sz="2000" kern="100" dirty="0">
                <a:effectLst/>
                <a:ea typeface="Aptos" panose="020B0004020202020204" pitchFamily="34" charset="0"/>
                <a:cs typeface="Times New Roman" panose="02020603050405020304" pitchFamily="18" charset="0"/>
              </a:rPr>
              <a:t>Fundamentals of operation   </a:t>
            </a:r>
          </a:p>
          <a:p>
            <a:pPr marL="342900" lvl="0" indent="-342900">
              <a:lnSpc>
                <a:spcPct val="100000"/>
              </a:lnSpc>
              <a:buFont typeface="+mj-lt"/>
              <a:buAutoNum type="arabicPeriod"/>
            </a:pPr>
            <a:r>
              <a:rPr lang="en-GB" sz="2000" kern="100" dirty="0">
                <a:effectLst/>
                <a:ea typeface="Aptos" panose="020B0004020202020204" pitchFamily="34" charset="0"/>
                <a:cs typeface="Times New Roman" panose="02020603050405020304" pitchFamily="18" charset="0"/>
              </a:rPr>
              <a:t>Variants and design of sliding bearings </a:t>
            </a:r>
          </a:p>
          <a:p>
            <a:pPr marL="342900" lvl="0" indent="-342900">
              <a:lnSpc>
                <a:spcPct val="100000"/>
              </a:lnSpc>
              <a:buFont typeface="+mj-lt"/>
              <a:buAutoNum type="arabicPeriod"/>
            </a:pPr>
            <a:r>
              <a:rPr lang="en-GB" sz="2000" kern="100" dirty="0">
                <a:effectLst/>
                <a:ea typeface="Aptos" panose="020B0004020202020204" pitchFamily="34" charset="0"/>
                <a:cs typeface="Times New Roman" panose="02020603050405020304" pitchFamily="18" charset="0"/>
              </a:rPr>
              <a:t>Design requirements </a:t>
            </a:r>
          </a:p>
          <a:p>
            <a:pPr marL="342900" lvl="0" indent="-342900">
              <a:lnSpc>
                <a:spcPct val="100000"/>
              </a:lnSpc>
              <a:buFont typeface="+mj-lt"/>
              <a:buAutoNum type="arabicPeriod"/>
            </a:pPr>
            <a:r>
              <a:rPr lang="en-GB" sz="2000" kern="100" dirty="0">
                <a:effectLst/>
                <a:ea typeface="Aptos" panose="020B0004020202020204" pitchFamily="34" charset="0"/>
                <a:cs typeface="Times New Roman" panose="02020603050405020304" pitchFamily="18" charset="0"/>
              </a:rPr>
              <a:t>Concepts and solutions in drivetrains (gearboxes) of WEC </a:t>
            </a:r>
            <a:endParaRPr lang="en-GB" sz="2000" b="1" kern="100" dirty="0">
              <a:ea typeface="Aptos" panose="020B0004020202020204" pitchFamily="34" charset="0"/>
              <a:cs typeface="Times New Roman" panose="02020603050405020304" pitchFamily="18" charset="0"/>
            </a:endParaRPr>
          </a:p>
          <a:p>
            <a:pPr marL="342900" lvl="0" indent="-342900">
              <a:lnSpc>
                <a:spcPct val="100000"/>
              </a:lnSpc>
              <a:buFont typeface="+mj-lt"/>
              <a:buAutoNum type="arabicPeriod"/>
            </a:pPr>
            <a:r>
              <a:rPr lang="en-GB" sz="2000" kern="100" dirty="0">
                <a:effectLst/>
                <a:ea typeface="Aptos" panose="020B0004020202020204" pitchFamily="34" charset="0"/>
                <a:cs typeface="Times New Roman" panose="02020603050405020304" pitchFamily="18" charset="0"/>
              </a:rPr>
              <a:t>Pros and cons compared to alternative solutions </a:t>
            </a:r>
          </a:p>
          <a:p>
            <a:pPr marL="342900" lvl="0" indent="-342900">
              <a:lnSpc>
                <a:spcPct val="100000"/>
              </a:lnSpc>
              <a:buFont typeface="+mj-lt"/>
              <a:buAutoNum type="arabicPeriod"/>
            </a:pPr>
            <a:r>
              <a:rPr lang="en-GB" sz="2000" kern="100" dirty="0">
                <a:effectLst/>
                <a:ea typeface="Aptos" panose="020B0004020202020204" pitchFamily="34" charset="0"/>
                <a:cs typeface="Times New Roman" panose="02020603050405020304" pitchFamily="18" charset="0"/>
              </a:rPr>
              <a:t>Rotor bearing applicability </a:t>
            </a:r>
          </a:p>
          <a:p>
            <a:pPr marL="342900" lvl="0" indent="-342900">
              <a:lnSpc>
                <a:spcPct val="100000"/>
              </a:lnSpc>
              <a:buFont typeface="+mj-lt"/>
              <a:buAutoNum type="arabicPeriod"/>
            </a:pPr>
            <a:r>
              <a:rPr lang="en-GB" sz="2000" kern="100" dirty="0">
                <a:effectLst/>
                <a:ea typeface="Aptos" panose="020B0004020202020204" pitchFamily="34" charset="0"/>
                <a:cs typeface="Times New Roman" panose="02020603050405020304" pitchFamily="18" charset="0"/>
              </a:rPr>
              <a:t>Current challenge</a:t>
            </a:r>
          </a:p>
          <a:p>
            <a:pPr marL="342900" lvl="0" indent="-342900">
              <a:lnSpc>
                <a:spcPct val="100000"/>
              </a:lnSpc>
              <a:spcAft>
                <a:spcPts val="800"/>
              </a:spcAft>
              <a:buFont typeface="+mj-lt"/>
              <a:buAutoNum type="arabicPeriod"/>
            </a:pPr>
            <a:r>
              <a:rPr lang="en-GB" sz="2000" kern="100" dirty="0">
                <a:effectLst/>
                <a:ea typeface="Aptos" panose="020B0004020202020204" pitchFamily="34" charset="0"/>
                <a:cs typeface="Times New Roman" panose="02020603050405020304" pitchFamily="18" charset="0"/>
              </a:rPr>
              <a:t>Summary and outlook </a:t>
            </a:r>
          </a:p>
          <a:p>
            <a:pPr marL="342900" lvl="0" indent="-342900">
              <a:lnSpc>
                <a:spcPct val="100000"/>
              </a:lnSpc>
              <a:spcAft>
                <a:spcPts val="800"/>
              </a:spcAft>
              <a:buFont typeface="+mj-lt"/>
              <a:buAutoNum type="arabicPeriod"/>
            </a:pPr>
            <a:r>
              <a:rPr lang="en-GB" sz="2000" kern="100" dirty="0">
                <a:ea typeface="Aptos" panose="020B0004020202020204" pitchFamily="34" charset="0"/>
                <a:cs typeface="Times New Roman" panose="02020603050405020304" pitchFamily="18" charset="0"/>
              </a:rPr>
              <a:t>Supplementary video</a:t>
            </a:r>
            <a:endParaRPr lang="en-GB" sz="2000" kern="100" dirty="0">
              <a:effectLst/>
              <a:ea typeface="Aptos" panose="020B0004020202020204" pitchFamily="34" charset="0"/>
              <a:cs typeface="Times New Roman" panose="02020603050405020304" pitchFamily="18" charset="0"/>
            </a:endParaRPr>
          </a:p>
          <a:p>
            <a:pPr marL="342900" lvl="0" indent="-342900">
              <a:lnSpc>
                <a:spcPct val="100000"/>
              </a:lnSpc>
              <a:spcAft>
                <a:spcPts val="800"/>
              </a:spcAft>
              <a:buFont typeface="+mj-lt"/>
              <a:buAutoNum type="arabicPeriod"/>
            </a:pPr>
            <a:r>
              <a:rPr lang="en-GB" sz="2000" kern="100" dirty="0">
                <a:effectLst/>
                <a:ea typeface="Aptos" panose="020B0004020202020204" pitchFamily="34" charset="0"/>
                <a:cs typeface="Times New Roman" panose="02020603050405020304" pitchFamily="18" charset="0"/>
              </a:rPr>
              <a:t>References</a:t>
            </a:r>
          </a:p>
          <a:p>
            <a:pPr marL="342900" lvl="0" indent="-342900" algn="r">
              <a:lnSpc>
                <a:spcPct val="107000"/>
              </a:lnSpc>
              <a:spcAft>
                <a:spcPts val="800"/>
              </a:spcAft>
              <a:buFont typeface="+mj-lt"/>
              <a:buAutoNum type="arabicPeriod"/>
            </a:pPr>
            <a:endParaRPr lang="en-GB" sz="1800" kern="100" dirty="0">
              <a:ea typeface="Aptos" panose="020B0004020202020204" pitchFamily="34" charset="0"/>
              <a:cs typeface="Times New Roman" panose="02020603050405020304" pitchFamily="18" charset="0"/>
            </a:endParaRPr>
          </a:p>
          <a:p>
            <a:pPr marL="342900" lvl="0" indent="-342900" algn="r">
              <a:lnSpc>
                <a:spcPct val="107000"/>
              </a:lnSpc>
              <a:spcAft>
                <a:spcPts val="800"/>
              </a:spcAft>
              <a:buFont typeface="+mj-lt"/>
              <a:buAutoNum type="arabicPeriod"/>
            </a:pPr>
            <a:endParaRPr lang="en-GB" sz="1800" kern="100" dirty="0">
              <a:effectLst/>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9098" y="-104177"/>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6" name="Rectangle 5">
            <a:extLst>
              <a:ext uri="{FF2B5EF4-FFF2-40B4-BE49-F238E27FC236}">
                <a16:creationId xmlns:a16="http://schemas.microsoft.com/office/drawing/2014/main" id="{8825E455-D545-9408-95EE-6339E7D4E11F}"/>
              </a:ext>
            </a:extLst>
          </p:cNvPr>
          <p:cNvSpPr/>
          <p:nvPr/>
        </p:nvSpPr>
        <p:spPr>
          <a:xfrm>
            <a:off x="0" y="6356350"/>
            <a:ext cx="12192000" cy="50165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 name="Straight Connector 4">
            <a:extLst>
              <a:ext uri="{FF2B5EF4-FFF2-40B4-BE49-F238E27FC236}">
                <a16:creationId xmlns:a16="http://schemas.microsoft.com/office/drawing/2014/main" id="{44EB1972-A3C9-6302-749B-1625930F1593}"/>
              </a:ext>
            </a:extLst>
          </p:cNvPr>
          <p:cNvCxnSpPr>
            <a:cxnSpLocks/>
          </p:cNvCxnSpPr>
          <p:nvPr/>
        </p:nvCxnSpPr>
        <p:spPr>
          <a:xfrm>
            <a:off x="0" y="1183609"/>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Date Placeholder 16">
            <a:extLst>
              <a:ext uri="{FF2B5EF4-FFF2-40B4-BE49-F238E27FC236}">
                <a16:creationId xmlns:a16="http://schemas.microsoft.com/office/drawing/2014/main" id="{880A3791-CA6D-6C49-9727-21EDC4A1FF87}"/>
              </a:ext>
            </a:extLst>
          </p:cNvPr>
          <p:cNvSpPr>
            <a:spLocks noGrp="1"/>
          </p:cNvSpPr>
          <p:nvPr>
            <p:ph type="dt" sz="half" idx="10"/>
          </p:nvPr>
        </p:nvSpPr>
        <p:spPr/>
        <p:txBody>
          <a:bodyPr/>
          <a:lstStyle/>
          <a:p>
            <a:fld id="{036257E0-A100-4250-97F9-3E5E02DD86B0}" type="datetime1">
              <a:rPr lang="en-IN" smtClean="0">
                <a:solidFill>
                  <a:schemeClr val="tx1"/>
                </a:solidFill>
              </a:rPr>
              <a:t>24-05-2024</a:t>
            </a:fld>
            <a:endParaRPr lang="en-IN" dirty="0">
              <a:solidFill>
                <a:schemeClr val="tx1"/>
              </a:solidFill>
            </a:endParaRPr>
          </a:p>
        </p:txBody>
      </p:sp>
      <p:sp>
        <p:nvSpPr>
          <p:cNvPr id="18" name="Slide Number Placeholder 17">
            <a:extLst>
              <a:ext uri="{FF2B5EF4-FFF2-40B4-BE49-F238E27FC236}">
                <a16:creationId xmlns:a16="http://schemas.microsoft.com/office/drawing/2014/main" id="{153D84A6-A93C-285F-8C5F-F2326EAFDD38}"/>
              </a:ext>
            </a:extLst>
          </p:cNvPr>
          <p:cNvSpPr>
            <a:spLocks noGrp="1"/>
          </p:cNvSpPr>
          <p:nvPr>
            <p:ph type="sldNum" sz="quarter" idx="12"/>
          </p:nvPr>
        </p:nvSpPr>
        <p:spPr/>
        <p:txBody>
          <a:bodyPr/>
          <a:lstStyle/>
          <a:p>
            <a:fld id="{E7687761-FC87-4A57-BD27-270B4C7228C2}" type="slidenum">
              <a:rPr lang="en-IN" smtClean="0">
                <a:solidFill>
                  <a:schemeClr val="tx1"/>
                </a:solidFill>
              </a:rPr>
              <a:t>2</a:t>
            </a:fld>
            <a:endParaRPr lang="en-IN" dirty="0">
              <a:solidFill>
                <a:schemeClr val="tx1"/>
              </a:solidFill>
            </a:endParaRPr>
          </a:p>
        </p:txBody>
      </p:sp>
      <p:sp>
        <p:nvSpPr>
          <p:cNvPr id="4" name="Footer Placeholder 3">
            <a:extLst>
              <a:ext uri="{FF2B5EF4-FFF2-40B4-BE49-F238E27FC236}">
                <a16:creationId xmlns:a16="http://schemas.microsoft.com/office/drawing/2014/main" id="{B55E2F48-EC96-DFBB-266F-C718A87F365B}"/>
              </a:ext>
            </a:extLst>
          </p:cNvPr>
          <p:cNvSpPr>
            <a:spLocks noGrp="1"/>
          </p:cNvSpPr>
          <p:nvPr>
            <p:ph type="ftr" sz="quarter" idx="11"/>
          </p:nvPr>
        </p:nvSpPr>
        <p:spPr>
          <a:xfrm>
            <a:off x="4038600" y="6402592"/>
            <a:ext cx="4114800" cy="365125"/>
          </a:xfrm>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4238653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2026722" y="874704"/>
            <a:ext cx="7310676" cy="628229"/>
          </a:xfrm>
        </p:spPr>
        <p:txBody>
          <a:bodyPr>
            <a:normAutofit fontScale="90000"/>
          </a:bodyPr>
          <a:lstStyle/>
          <a:p>
            <a:pPr>
              <a:lnSpc>
                <a:spcPct val="107000"/>
              </a:lnSpc>
            </a:pP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5. Pros and cons compared to alternative solutions </a:t>
            </a:r>
            <a:br>
              <a:rPr lang="en-GB" sz="4000" kern="100" dirty="0">
                <a:effectLst/>
                <a:ea typeface="Aptos" panose="020B0004020202020204" pitchFamily="34" charset="0"/>
                <a:cs typeface="Times New Roman" panose="02020603050405020304" pitchFamily="18" charset="0"/>
              </a:rPr>
            </a:br>
            <a:endParaRPr lang="en-GB" sz="4000" kern="100" dirty="0">
              <a:effectLst/>
              <a:ea typeface="Aptos" panose="020B0004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idx="1"/>
          </p:nvPr>
        </p:nvSpPr>
        <p:spPr>
          <a:xfrm>
            <a:off x="838200" y="1801581"/>
            <a:ext cx="10515600" cy="365125"/>
          </a:xfrm>
        </p:spPr>
        <p:txBody>
          <a:bodyPr>
            <a:noAutofit/>
          </a:bodyPr>
          <a:lstStyle/>
          <a:p>
            <a:pPr lvl="0">
              <a:lnSpc>
                <a:spcPct val="107000"/>
              </a:lnSpc>
            </a:pPr>
            <a:r>
              <a:rPr lang="en-GB" sz="1600" b="1" dirty="0">
                <a:highlight>
                  <a:srgbClr val="FFFFFF"/>
                </a:highlight>
              </a:rPr>
              <a:t>R</a:t>
            </a:r>
            <a:r>
              <a:rPr lang="en-GB" sz="1600" b="1" i="0" dirty="0">
                <a:effectLst/>
                <a:highlight>
                  <a:srgbClr val="FFFFFF"/>
                </a:highlight>
              </a:rPr>
              <a:t>oller bearings (CRB, SRB, TRB)</a:t>
            </a:r>
            <a:r>
              <a:rPr lang="en-GB" sz="1600" b="0" i="0" dirty="0">
                <a:effectLst/>
                <a:highlight>
                  <a:srgbClr val="FFFFFF"/>
                </a:highlight>
              </a:rPr>
              <a:t> are often used in the gear box of the WEC. </a:t>
            </a:r>
            <a:r>
              <a:rPr lang="en-GB" sz="1600" b="1" i="0" dirty="0">
                <a:solidFill>
                  <a:schemeClr val="accent1">
                    <a:lumMod val="75000"/>
                  </a:schemeClr>
                </a:solidFill>
                <a:effectLst/>
                <a:highlight>
                  <a:srgbClr val="FFFFFF"/>
                </a:highlight>
                <a:hlinkClick r:id="rId2" action="ppaction://hlinksldjump"/>
              </a:rPr>
              <a:t>[16]</a:t>
            </a:r>
            <a:endParaRPr lang="en-GB" sz="1600" b="1" i="0" dirty="0">
              <a:solidFill>
                <a:schemeClr val="accent1">
                  <a:lumMod val="75000"/>
                </a:schemeClr>
              </a:solidFill>
              <a:effectLst/>
              <a:highlight>
                <a:srgbClr val="FFFFFF"/>
              </a:highlight>
            </a:endParaRPr>
          </a:p>
          <a:p>
            <a:pPr marL="0" lvl="0" indent="0">
              <a:lnSpc>
                <a:spcPct val="107000"/>
              </a:lnSpc>
              <a:buNone/>
            </a:pPr>
            <a:endParaRPr lang="en-GB" sz="1800" b="1" kern="100" dirty="0">
              <a:solidFill>
                <a:schemeClr val="accent1">
                  <a:lumMod val="75000"/>
                </a:schemeClr>
              </a:solidFill>
              <a:effectLst/>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graphicFrame>
        <p:nvGraphicFramePr>
          <p:cNvPr id="9" name="Table 8">
            <a:extLst>
              <a:ext uri="{FF2B5EF4-FFF2-40B4-BE49-F238E27FC236}">
                <a16:creationId xmlns:a16="http://schemas.microsoft.com/office/drawing/2014/main" id="{1C1F6A2B-B98C-3187-245F-DD6DD72D1D88}"/>
              </a:ext>
            </a:extLst>
          </p:cNvPr>
          <p:cNvGraphicFramePr>
            <a:graphicFrameLocks noGrp="1"/>
          </p:cNvGraphicFramePr>
          <p:nvPr>
            <p:extLst>
              <p:ext uri="{D42A27DB-BD31-4B8C-83A1-F6EECF244321}">
                <p14:modId xmlns:p14="http://schemas.microsoft.com/office/powerpoint/2010/main" val="786832973"/>
              </p:ext>
            </p:extLst>
          </p:nvPr>
        </p:nvGraphicFramePr>
        <p:xfrm>
          <a:off x="1618060" y="2322281"/>
          <a:ext cx="8127999" cy="3235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37097111"/>
                    </a:ext>
                  </a:extLst>
                </a:gridCol>
                <a:gridCol w="2555021">
                  <a:extLst>
                    <a:ext uri="{9D8B030D-6E8A-4147-A177-3AD203B41FA5}">
                      <a16:colId xmlns:a16="http://schemas.microsoft.com/office/drawing/2014/main" val="797472482"/>
                    </a:ext>
                  </a:extLst>
                </a:gridCol>
                <a:gridCol w="2863645">
                  <a:extLst>
                    <a:ext uri="{9D8B030D-6E8A-4147-A177-3AD203B41FA5}">
                      <a16:colId xmlns:a16="http://schemas.microsoft.com/office/drawing/2014/main" val="131666381"/>
                    </a:ext>
                  </a:extLst>
                </a:gridCol>
              </a:tblGrid>
              <a:tr h="370840">
                <a:tc>
                  <a:txBody>
                    <a:bodyPr/>
                    <a:lstStyle/>
                    <a:p>
                      <a:pPr algn="ctr"/>
                      <a:r>
                        <a:rPr lang="en-GB" dirty="0"/>
                        <a:t>Characteristics</a:t>
                      </a:r>
                      <a:endParaRPr lang="LID4096" dirty="0"/>
                    </a:p>
                  </a:txBody>
                  <a:tcPr/>
                </a:tc>
                <a:tc>
                  <a:txBody>
                    <a:bodyPr/>
                    <a:lstStyle/>
                    <a:p>
                      <a:pPr algn="ctr"/>
                      <a:r>
                        <a:rPr lang="en-GB" dirty="0"/>
                        <a:t>Sliding Bearing</a:t>
                      </a:r>
                      <a:endParaRPr lang="LID4096" dirty="0"/>
                    </a:p>
                  </a:txBody>
                  <a:tcPr/>
                </a:tc>
                <a:tc>
                  <a:txBody>
                    <a:bodyPr/>
                    <a:lstStyle/>
                    <a:p>
                      <a:pPr algn="ctr"/>
                      <a:r>
                        <a:rPr lang="en-GB" dirty="0"/>
                        <a:t>Roller bearing</a:t>
                      </a:r>
                      <a:endParaRPr lang="LID4096" dirty="0"/>
                    </a:p>
                  </a:txBody>
                  <a:tcPr/>
                </a:tc>
                <a:extLst>
                  <a:ext uri="{0D108BD9-81ED-4DB2-BD59-A6C34878D82A}">
                    <a16:rowId xmlns:a16="http://schemas.microsoft.com/office/drawing/2014/main" val="3889633861"/>
                  </a:ext>
                </a:extLst>
              </a:tr>
              <a:tr h="370840">
                <a:tc>
                  <a:txBody>
                    <a:bodyPr/>
                    <a:lstStyle/>
                    <a:p>
                      <a:pPr algn="ctr"/>
                      <a:r>
                        <a:rPr lang="en-GB" dirty="0"/>
                        <a:t>Noise</a:t>
                      </a:r>
                      <a:endParaRPr lang="LID4096" dirty="0"/>
                    </a:p>
                  </a:txBody>
                  <a:tcPr/>
                </a:tc>
                <a:tc>
                  <a:txBody>
                    <a:bodyPr/>
                    <a:lstStyle/>
                    <a:p>
                      <a:pPr algn="ctr"/>
                      <a:r>
                        <a:rPr lang="en-GB" dirty="0"/>
                        <a:t>Practically noiseless</a:t>
                      </a:r>
                      <a:endParaRPr lang="LID4096" dirty="0"/>
                    </a:p>
                  </a:txBody>
                  <a:tcPr/>
                </a:tc>
                <a:tc>
                  <a:txBody>
                    <a:bodyPr/>
                    <a:lstStyle/>
                    <a:p>
                      <a:pPr algn="ctr"/>
                      <a:r>
                        <a:rPr lang="en-GB" dirty="0"/>
                        <a:t>Noise at resonance level</a:t>
                      </a:r>
                      <a:endParaRPr lang="LID4096" dirty="0"/>
                    </a:p>
                  </a:txBody>
                  <a:tcPr/>
                </a:tc>
                <a:extLst>
                  <a:ext uri="{0D108BD9-81ED-4DB2-BD59-A6C34878D82A}">
                    <a16:rowId xmlns:a16="http://schemas.microsoft.com/office/drawing/2014/main" val="6698347"/>
                  </a:ext>
                </a:extLst>
              </a:tr>
              <a:tr h="370840">
                <a:tc>
                  <a:txBody>
                    <a:bodyPr/>
                    <a:lstStyle/>
                    <a:p>
                      <a:pPr algn="ctr"/>
                      <a:r>
                        <a:rPr lang="en-GB" dirty="0"/>
                        <a:t>Life</a:t>
                      </a:r>
                      <a:endParaRPr lang="LID4096" dirty="0"/>
                    </a:p>
                  </a:txBody>
                  <a:tcPr/>
                </a:tc>
                <a:tc>
                  <a:txBody>
                    <a:bodyPr/>
                    <a:lstStyle/>
                    <a:p>
                      <a:pPr algn="ctr"/>
                      <a:r>
                        <a:rPr lang="en-GB" dirty="0"/>
                        <a:t>Higher</a:t>
                      </a:r>
                      <a:endParaRPr lang="LID4096" dirty="0"/>
                    </a:p>
                  </a:txBody>
                  <a:tcPr/>
                </a:tc>
                <a:tc>
                  <a:txBody>
                    <a:bodyPr/>
                    <a:lstStyle/>
                    <a:p>
                      <a:pPr algn="ctr"/>
                      <a:r>
                        <a:rPr lang="en-GB" dirty="0"/>
                        <a:t>Definite life due to fatigue loading</a:t>
                      </a:r>
                      <a:endParaRPr lang="LID4096" dirty="0"/>
                    </a:p>
                  </a:txBody>
                  <a:tcPr/>
                </a:tc>
                <a:extLst>
                  <a:ext uri="{0D108BD9-81ED-4DB2-BD59-A6C34878D82A}">
                    <a16:rowId xmlns:a16="http://schemas.microsoft.com/office/drawing/2014/main" val="3083226954"/>
                  </a:ext>
                </a:extLst>
              </a:tr>
              <a:tr h="370840">
                <a:tc>
                  <a:txBody>
                    <a:bodyPr/>
                    <a:lstStyle/>
                    <a:p>
                      <a:pPr algn="ctr"/>
                      <a:r>
                        <a:rPr lang="en-GB" dirty="0"/>
                        <a:t>Cost</a:t>
                      </a:r>
                      <a:endParaRPr lang="LID4096" dirty="0"/>
                    </a:p>
                  </a:txBody>
                  <a:tcPr/>
                </a:tc>
                <a:tc>
                  <a:txBody>
                    <a:bodyPr/>
                    <a:lstStyle/>
                    <a:p>
                      <a:pPr algn="ctr"/>
                      <a:r>
                        <a:rPr lang="en-GB" dirty="0"/>
                        <a:t>Less</a:t>
                      </a:r>
                      <a:endParaRPr lang="LID4096" dirty="0"/>
                    </a:p>
                  </a:txBody>
                  <a:tcPr/>
                </a:tc>
                <a:tc>
                  <a:txBody>
                    <a:bodyPr/>
                    <a:lstStyle/>
                    <a:p>
                      <a:pPr algn="ctr"/>
                      <a:r>
                        <a:rPr lang="en-GB" dirty="0"/>
                        <a:t>High</a:t>
                      </a:r>
                      <a:endParaRPr lang="LID4096" dirty="0"/>
                    </a:p>
                  </a:txBody>
                  <a:tcPr/>
                </a:tc>
                <a:extLst>
                  <a:ext uri="{0D108BD9-81ED-4DB2-BD59-A6C34878D82A}">
                    <a16:rowId xmlns:a16="http://schemas.microsoft.com/office/drawing/2014/main" val="3924223614"/>
                  </a:ext>
                </a:extLst>
              </a:tr>
              <a:tr h="370840">
                <a:tc>
                  <a:txBody>
                    <a:bodyPr/>
                    <a:lstStyle/>
                    <a:p>
                      <a:pPr algn="ctr"/>
                      <a:r>
                        <a:rPr lang="en-GB" dirty="0"/>
                        <a:t>Starting torque</a:t>
                      </a:r>
                      <a:endParaRPr lang="LID4096" dirty="0"/>
                    </a:p>
                  </a:txBody>
                  <a:tcPr/>
                </a:tc>
                <a:tc>
                  <a:txBody>
                    <a:bodyPr/>
                    <a:lstStyle/>
                    <a:p>
                      <a:pPr algn="ctr"/>
                      <a:r>
                        <a:rPr lang="en-GB" dirty="0"/>
                        <a:t>High</a:t>
                      </a:r>
                      <a:endParaRPr lang="LID4096" dirty="0"/>
                    </a:p>
                  </a:txBody>
                  <a:tcPr/>
                </a:tc>
                <a:tc>
                  <a:txBody>
                    <a:bodyPr/>
                    <a:lstStyle/>
                    <a:p>
                      <a:pPr algn="ctr"/>
                      <a:r>
                        <a:rPr lang="en-GB" dirty="0"/>
                        <a:t>Low</a:t>
                      </a:r>
                      <a:endParaRPr lang="LID4096" dirty="0"/>
                    </a:p>
                  </a:txBody>
                  <a:tcPr/>
                </a:tc>
                <a:extLst>
                  <a:ext uri="{0D108BD9-81ED-4DB2-BD59-A6C34878D82A}">
                    <a16:rowId xmlns:a16="http://schemas.microsoft.com/office/drawing/2014/main" val="3404909484"/>
                  </a:ext>
                </a:extLst>
              </a:tr>
              <a:tr h="370840">
                <a:tc>
                  <a:txBody>
                    <a:bodyPr/>
                    <a:lstStyle/>
                    <a:p>
                      <a:pPr algn="ctr"/>
                      <a:r>
                        <a:rPr lang="en-GB" dirty="0"/>
                        <a:t>Space</a:t>
                      </a:r>
                      <a:endParaRPr lang="LID4096" dirty="0"/>
                    </a:p>
                  </a:txBody>
                  <a:tcPr/>
                </a:tc>
                <a:tc>
                  <a:txBody>
                    <a:bodyPr/>
                    <a:lstStyle/>
                    <a:p>
                      <a:pPr algn="ctr"/>
                      <a:r>
                        <a:rPr lang="en-GB" dirty="0"/>
                        <a:t>Very less</a:t>
                      </a:r>
                      <a:endParaRPr lang="LID4096" dirty="0"/>
                    </a:p>
                  </a:txBody>
                  <a:tcPr/>
                </a:tc>
                <a:tc>
                  <a:txBody>
                    <a:bodyPr/>
                    <a:lstStyle/>
                    <a:p>
                      <a:pPr algn="ctr"/>
                      <a:r>
                        <a:rPr lang="en-GB" dirty="0"/>
                        <a:t>High</a:t>
                      </a:r>
                      <a:endParaRPr lang="LID4096" dirty="0"/>
                    </a:p>
                  </a:txBody>
                  <a:tcPr/>
                </a:tc>
                <a:extLst>
                  <a:ext uri="{0D108BD9-81ED-4DB2-BD59-A6C34878D82A}">
                    <a16:rowId xmlns:a16="http://schemas.microsoft.com/office/drawing/2014/main" val="600635123"/>
                  </a:ext>
                </a:extLst>
              </a:tr>
              <a:tr h="370840">
                <a:tc>
                  <a:txBody>
                    <a:bodyPr/>
                    <a:lstStyle/>
                    <a:p>
                      <a:pPr algn="ctr"/>
                      <a:r>
                        <a:rPr lang="en-GB" dirty="0"/>
                        <a:t>Assembly</a:t>
                      </a:r>
                      <a:endParaRPr lang="LID4096" dirty="0"/>
                    </a:p>
                  </a:txBody>
                  <a:tcPr/>
                </a:tc>
                <a:tc>
                  <a:txBody>
                    <a:bodyPr/>
                    <a:lstStyle/>
                    <a:p>
                      <a:pPr algn="ctr"/>
                      <a:r>
                        <a:rPr lang="en-GB" dirty="0"/>
                        <a:t>Easy</a:t>
                      </a:r>
                      <a:endParaRPr lang="LID4096" dirty="0"/>
                    </a:p>
                  </a:txBody>
                  <a:tcPr/>
                </a:tc>
                <a:tc>
                  <a:txBody>
                    <a:bodyPr/>
                    <a:lstStyle/>
                    <a:p>
                      <a:pPr algn="ctr"/>
                      <a:r>
                        <a:rPr lang="en-GB" dirty="0"/>
                        <a:t>Difficult</a:t>
                      </a:r>
                      <a:endParaRPr lang="LID4096" dirty="0"/>
                    </a:p>
                  </a:txBody>
                  <a:tcPr/>
                </a:tc>
                <a:extLst>
                  <a:ext uri="{0D108BD9-81ED-4DB2-BD59-A6C34878D82A}">
                    <a16:rowId xmlns:a16="http://schemas.microsoft.com/office/drawing/2014/main" val="2691870380"/>
                  </a:ext>
                </a:extLst>
              </a:tr>
              <a:tr h="370840">
                <a:tc>
                  <a:txBody>
                    <a:bodyPr/>
                    <a:lstStyle/>
                    <a:p>
                      <a:pPr algn="ctr"/>
                      <a:r>
                        <a:rPr lang="en-GB" dirty="0"/>
                        <a:t>Weight</a:t>
                      </a:r>
                      <a:endParaRPr lang="LID4096" dirty="0"/>
                    </a:p>
                  </a:txBody>
                  <a:tcPr/>
                </a:tc>
                <a:tc>
                  <a:txBody>
                    <a:bodyPr/>
                    <a:lstStyle/>
                    <a:p>
                      <a:pPr algn="ctr"/>
                      <a:r>
                        <a:rPr lang="en-GB" dirty="0"/>
                        <a:t>Light</a:t>
                      </a:r>
                      <a:endParaRPr lang="LID4096" dirty="0"/>
                    </a:p>
                  </a:txBody>
                  <a:tcPr/>
                </a:tc>
                <a:tc>
                  <a:txBody>
                    <a:bodyPr/>
                    <a:lstStyle/>
                    <a:p>
                      <a:pPr algn="ctr"/>
                      <a:r>
                        <a:rPr lang="en-GB" dirty="0"/>
                        <a:t>Heavy</a:t>
                      </a:r>
                      <a:endParaRPr lang="LID4096" dirty="0"/>
                    </a:p>
                  </a:txBody>
                  <a:tcPr/>
                </a:tc>
                <a:extLst>
                  <a:ext uri="{0D108BD9-81ED-4DB2-BD59-A6C34878D82A}">
                    <a16:rowId xmlns:a16="http://schemas.microsoft.com/office/drawing/2014/main" val="540441227"/>
                  </a:ext>
                </a:extLst>
              </a:tr>
            </a:tbl>
          </a:graphicData>
        </a:graphic>
      </p:graphicFrame>
      <p:sp>
        <p:nvSpPr>
          <p:cNvPr id="11" name="TextBox 10">
            <a:extLst>
              <a:ext uri="{FF2B5EF4-FFF2-40B4-BE49-F238E27FC236}">
                <a16:creationId xmlns:a16="http://schemas.microsoft.com/office/drawing/2014/main" id="{13B1F3BC-6533-9A86-CFE5-F93B5A037725}"/>
              </a:ext>
            </a:extLst>
          </p:cNvPr>
          <p:cNvSpPr txBox="1"/>
          <p:nvPr/>
        </p:nvSpPr>
        <p:spPr>
          <a:xfrm>
            <a:off x="2811039" y="5602281"/>
            <a:ext cx="5742039" cy="307777"/>
          </a:xfrm>
          <a:prstGeom prst="rect">
            <a:avLst/>
          </a:prstGeom>
          <a:noFill/>
        </p:spPr>
        <p:txBody>
          <a:bodyPr wrap="square" rtlCol="0">
            <a:spAutoFit/>
          </a:bodyPr>
          <a:lstStyle/>
          <a:p>
            <a:r>
              <a:rPr lang="en-GB" sz="1400" b="1" dirty="0"/>
              <a:t>Table 5.1: </a:t>
            </a:r>
            <a:r>
              <a:rPr lang="en-GB" sz="1400" dirty="0"/>
              <a:t>Advantages of Sliding bearing compared to the Roller bearing </a:t>
            </a:r>
            <a:r>
              <a:rPr lang="en-GB" sz="1400" b="1" dirty="0">
                <a:solidFill>
                  <a:schemeClr val="accent1">
                    <a:lumMod val="75000"/>
                  </a:schemeClr>
                </a:solidFill>
                <a:hlinkClick r:id="rId5" action="ppaction://hlinksldjump"/>
              </a:rPr>
              <a:t>[4]</a:t>
            </a:r>
            <a:endParaRPr lang="LID4096" sz="1400" b="1" dirty="0">
              <a:solidFill>
                <a:schemeClr val="accent1">
                  <a:lumMod val="75000"/>
                </a:schemeClr>
              </a:solidFill>
            </a:endParaRPr>
          </a:p>
        </p:txBody>
      </p:sp>
      <p:sp>
        <p:nvSpPr>
          <p:cNvPr id="14" name="Rectangle 13">
            <a:extLst>
              <a:ext uri="{FF2B5EF4-FFF2-40B4-BE49-F238E27FC236}">
                <a16:creationId xmlns:a16="http://schemas.microsoft.com/office/drawing/2014/main" id="{2DFC9F45-15CD-5C70-42E2-E4435761AE39}"/>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Date Placeholder 16">
            <a:extLst>
              <a:ext uri="{FF2B5EF4-FFF2-40B4-BE49-F238E27FC236}">
                <a16:creationId xmlns:a16="http://schemas.microsoft.com/office/drawing/2014/main" id="{EFCBFFE1-8FAE-52A1-42AF-B7ED74FA3933}"/>
              </a:ext>
            </a:extLst>
          </p:cNvPr>
          <p:cNvSpPr>
            <a:spLocks noGrp="1"/>
          </p:cNvSpPr>
          <p:nvPr>
            <p:ph type="dt" sz="half" idx="10"/>
          </p:nvPr>
        </p:nvSpPr>
        <p:spPr/>
        <p:txBody>
          <a:bodyPr/>
          <a:lstStyle/>
          <a:p>
            <a:fld id="{080C6CEE-9B22-4298-8580-5470DEC42844}" type="datetime1">
              <a:rPr lang="en-IN" smtClean="0">
                <a:solidFill>
                  <a:schemeClr val="tx1"/>
                </a:solidFill>
              </a:rPr>
              <a:t>24-05-2024</a:t>
            </a:fld>
            <a:endParaRPr lang="en-IN" dirty="0">
              <a:solidFill>
                <a:schemeClr val="tx1"/>
              </a:solidFill>
            </a:endParaRPr>
          </a:p>
        </p:txBody>
      </p:sp>
      <p:sp>
        <p:nvSpPr>
          <p:cNvPr id="18" name="Slide Number Placeholder 17">
            <a:extLst>
              <a:ext uri="{FF2B5EF4-FFF2-40B4-BE49-F238E27FC236}">
                <a16:creationId xmlns:a16="http://schemas.microsoft.com/office/drawing/2014/main" id="{4D051A09-63E5-5857-EDB4-7BB2BC748B0C}"/>
              </a:ext>
            </a:extLst>
          </p:cNvPr>
          <p:cNvSpPr>
            <a:spLocks noGrp="1"/>
          </p:cNvSpPr>
          <p:nvPr>
            <p:ph type="sldNum" sz="quarter" idx="12"/>
          </p:nvPr>
        </p:nvSpPr>
        <p:spPr/>
        <p:txBody>
          <a:bodyPr/>
          <a:lstStyle/>
          <a:p>
            <a:fld id="{E7687761-FC87-4A57-BD27-270B4C7228C2}" type="slidenum">
              <a:rPr lang="en-IN" smtClean="0">
                <a:solidFill>
                  <a:schemeClr val="tx1"/>
                </a:solidFill>
              </a:rPr>
              <a:t>20</a:t>
            </a:fld>
            <a:endParaRPr lang="en-IN" dirty="0">
              <a:solidFill>
                <a:schemeClr val="tx1"/>
              </a:solidFill>
            </a:endParaRPr>
          </a:p>
        </p:txBody>
      </p:sp>
      <p:cxnSp>
        <p:nvCxnSpPr>
          <p:cNvPr id="19" name="Straight Connector 18">
            <a:extLst>
              <a:ext uri="{FF2B5EF4-FFF2-40B4-BE49-F238E27FC236}">
                <a16:creationId xmlns:a16="http://schemas.microsoft.com/office/drawing/2014/main" id="{FB5A5A8B-0E42-6297-FFC5-2ABF9279946E}"/>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5CFCC50-B029-BB06-C0BA-BCE2635A0AE0}"/>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416649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2026722" y="874704"/>
            <a:ext cx="7310676" cy="628229"/>
          </a:xfrm>
        </p:spPr>
        <p:txBody>
          <a:bodyPr>
            <a:normAutofit fontScale="90000"/>
          </a:bodyPr>
          <a:lstStyle/>
          <a:p>
            <a:pPr>
              <a:lnSpc>
                <a:spcPct val="107000"/>
              </a:lnSpc>
            </a:pP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5. Pros and cons compared to alternative solutions </a:t>
            </a:r>
            <a:br>
              <a:rPr lang="en-GB" sz="4000" kern="100" dirty="0">
                <a:effectLst/>
                <a:ea typeface="Aptos" panose="020B0004020202020204" pitchFamily="34" charset="0"/>
                <a:cs typeface="Times New Roman" panose="02020603050405020304" pitchFamily="18" charset="0"/>
              </a:rPr>
            </a:br>
            <a:endParaRPr lang="en-GB" sz="4000" kern="100" dirty="0">
              <a:effectLst/>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graphicFrame>
        <p:nvGraphicFramePr>
          <p:cNvPr id="9" name="Table 8">
            <a:extLst>
              <a:ext uri="{FF2B5EF4-FFF2-40B4-BE49-F238E27FC236}">
                <a16:creationId xmlns:a16="http://schemas.microsoft.com/office/drawing/2014/main" id="{1C1F6A2B-B98C-3187-245F-DD6DD72D1D88}"/>
              </a:ext>
            </a:extLst>
          </p:cNvPr>
          <p:cNvGraphicFramePr>
            <a:graphicFrameLocks noGrp="1"/>
          </p:cNvGraphicFramePr>
          <p:nvPr>
            <p:extLst>
              <p:ext uri="{D42A27DB-BD31-4B8C-83A1-F6EECF244321}">
                <p14:modId xmlns:p14="http://schemas.microsoft.com/office/powerpoint/2010/main" val="3426686725"/>
              </p:ext>
            </p:extLst>
          </p:nvPr>
        </p:nvGraphicFramePr>
        <p:xfrm>
          <a:off x="1877960" y="1587500"/>
          <a:ext cx="8127999" cy="3683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37097111"/>
                    </a:ext>
                  </a:extLst>
                </a:gridCol>
                <a:gridCol w="2709333">
                  <a:extLst>
                    <a:ext uri="{9D8B030D-6E8A-4147-A177-3AD203B41FA5}">
                      <a16:colId xmlns:a16="http://schemas.microsoft.com/office/drawing/2014/main" val="797472482"/>
                    </a:ext>
                  </a:extLst>
                </a:gridCol>
                <a:gridCol w="2709333">
                  <a:extLst>
                    <a:ext uri="{9D8B030D-6E8A-4147-A177-3AD203B41FA5}">
                      <a16:colId xmlns:a16="http://schemas.microsoft.com/office/drawing/2014/main" val="131666381"/>
                    </a:ext>
                  </a:extLst>
                </a:gridCol>
              </a:tblGrid>
              <a:tr h="370840">
                <a:tc>
                  <a:txBody>
                    <a:bodyPr/>
                    <a:lstStyle/>
                    <a:p>
                      <a:pPr algn="ctr"/>
                      <a:r>
                        <a:rPr lang="en-GB" dirty="0"/>
                        <a:t>Characteristics</a:t>
                      </a:r>
                      <a:endParaRPr lang="LID4096" dirty="0"/>
                    </a:p>
                  </a:txBody>
                  <a:tcPr/>
                </a:tc>
                <a:tc>
                  <a:txBody>
                    <a:bodyPr/>
                    <a:lstStyle/>
                    <a:p>
                      <a:pPr algn="ctr"/>
                      <a:r>
                        <a:rPr lang="en-GB" dirty="0"/>
                        <a:t>Sliding Bearing</a:t>
                      </a:r>
                      <a:endParaRPr lang="LID4096" dirty="0"/>
                    </a:p>
                  </a:txBody>
                  <a:tcPr/>
                </a:tc>
                <a:tc>
                  <a:txBody>
                    <a:bodyPr/>
                    <a:lstStyle/>
                    <a:p>
                      <a:pPr algn="ctr"/>
                      <a:r>
                        <a:rPr lang="en-GB" dirty="0"/>
                        <a:t>Roller bearing</a:t>
                      </a:r>
                      <a:endParaRPr lang="LID4096" dirty="0"/>
                    </a:p>
                  </a:txBody>
                  <a:tcPr/>
                </a:tc>
                <a:extLst>
                  <a:ext uri="{0D108BD9-81ED-4DB2-BD59-A6C34878D82A}">
                    <a16:rowId xmlns:a16="http://schemas.microsoft.com/office/drawing/2014/main" val="3889633861"/>
                  </a:ext>
                </a:extLst>
              </a:tr>
              <a:tr h="370840">
                <a:tc>
                  <a:txBody>
                    <a:bodyPr/>
                    <a:lstStyle/>
                    <a:p>
                      <a:pPr algn="ctr"/>
                      <a:r>
                        <a:rPr lang="en-GB" dirty="0"/>
                        <a:t>Failure</a:t>
                      </a:r>
                      <a:endParaRPr lang="LID4096" dirty="0"/>
                    </a:p>
                  </a:txBody>
                  <a:tcPr/>
                </a:tc>
                <a:tc>
                  <a:txBody>
                    <a:bodyPr/>
                    <a:lstStyle/>
                    <a:p>
                      <a:pPr algn="ctr"/>
                      <a:r>
                        <a:rPr lang="en-GB" dirty="0"/>
                        <a:t>Sudden failure</a:t>
                      </a:r>
                      <a:endParaRPr lang="LID4096" dirty="0"/>
                    </a:p>
                  </a:txBody>
                  <a:tcPr/>
                </a:tc>
                <a:tc>
                  <a:txBody>
                    <a:bodyPr/>
                    <a:lstStyle/>
                    <a:p>
                      <a:pPr algn="ctr"/>
                      <a:r>
                        <a:rPr lang="en-GB" dirty="0"/>
                        <a:t>Abnormal sound before failure</a:t>
                      </a:r>
                      <a:endParaRPr lang="LID4096" dirty="0"/>
                    </a:p>
                  </a:txBody>
                  <a:tcPr/>
                </a:tc>
                <a:extLst>
                  <a:ext uri="{0D108BD9-81ED-4DB2-BD59-A6C34878D82A}">
                    <a16:rowId xmlns:a16="http://schemas.microsoft.com/office/drawing/2014/main" val="6698347"/>
                  </a:ext>
                </a:extLst>
              </a:tr>
              <a:tr h="370840">
                <a:tc>
                  <a:txBody>
                    <a:bodyPr/>
                    <a:lstStyle/>
                    <a:p>
                      <a:pPr algn="ctr"/>
                      <a:r>
                        <a:rPr lang="en-GB" dirty="0"/>
                        <a:t>Design</a:t>
                      </a:r>
                      <a:endParaRPr lang="LID4096" dirty="0"/>
                    </a:p>
                  </a:txBody>
                  <a:tcPr/>
                </a:tc>
                <a:tc>
                  <a:txBody>
                    <a:bodyPr/>
                    <a:lstStyle/>
                    <a:p>
                      <a:pPr algn="ctr"/>
                      <a:r>
                        <a:rPr lang="en-GB" dirty="0"/>
                        <a:t>Complex</a:t>
                      </a:r>
                      <a:endParaRPr lang="LID4096" dirty="0"/>
                    </a:p>
                  </a:txBody>
                  <a:tcPr/>
                </a:tc>
                <a:tc>
                  <a:txBody>
                    <a:bodyPr/>
                    <a:lstStyle/>
                    <a:p>
                      <a:pPr algn="ctr"/>
                      <a:r>
                        <a:rPr lang="en-GB" dirty="0"/>
                        <a:t>Easy</a:t>
                      </a:r>
                      <a:endParaRPr lang="LID4096" dirty="0"/>
                    </a:p>
                  </a:txBody>
                  <a:tcPr/>
                </a:tc>
                <a:extLst>
                  <a:ext uri="{0D108BD9-81ED-4DB2-BD59-A6C34878D82A}">
                    <a16:rowId xmlns:a16="http://schemas.microsoft.com/office/drawing/2014/main" val="3083226954"/>
                  </a:ext>
                </a:extLst>
              </a:tr>
              <a:tr h="370840">
                <a:tc>
                  <a:txBody>
                    <a:bodyPr/>
                    <a:lstStyle/>
                    <a:p>
                      <a:pPr algn="ctr"/>
                      <a:r>
                        <a:rPr lang="en-GB" dirty="0"/>
                        <a:t>Clearances</a:t>
                      </a:r>
                      <a:endParaRPr lang="LID4096" dirty="0"/>
                    </a:p>
                  </a:txBody>
                  <a:tcPr/>
                </a:tc>
                <a:tc>
                  <a:txBody>
                    <a:bodyPr/>
                    <a:lstStyle/>
                    <a:p>
                      <a:pPr algn="ctr"/>
                      <a:r>
                        <a:rPr lang="en-GB" dirty="0"/>
                        <a:t>More</a:t>
                      </a:r>
                      <a:endParaRPr lang="LID4096" dirty="0"/>
                    </a:p>
                  </a:txBody>
                  <a:tcPr/>
                </a:tc>
                <a:tc>
                  <a:txBody>
                    <a:bodyPr/>
                    <a:lstStyle/>
                    <a:p>
                      <a:pPr algn="ctr"/>
                      <a:r>
                        <a:rPr lang="en-GB" dirty="0"/>
                        <a:t>Less</a:t>
                      </a:r>
                      <a:endParaRPr lang="LID4096" dirty="0"/>
                    </a:p>
                  </a:txBody>
                  <a:tcPr/>
                </a:tc>
                <a:extLst>
                  <a:ext uri="{0D108BD9-81ED-4DB2-BD59-A6C34878D82A}">
                    <a16:rowId xmlns:a16="http://schemas.microsoft.com/office/drawing/2014/main" val="3924223614"/>
                  </a:ext>
                </a:extLst>
              </a:tr>
              <a:tr h="370840">
                <a:tc>
                  <a:txBody>
                    <a:bodyPr/>
                    <a:lstStyle/>
                    <a:p>
                      <a:pPr algn="ctr"/>
                      <a:r>
                        <a:rPr lang="en-GB" dirty="0"/>
                        <a:t>Maintenance</a:t>
                      </a:r>
                      <a:endParaRPr lang="LID4096" dirty="0"/>
                    </a:p>
                  </a:txBody>
                  <a:tcPr/>
                </a:tc>
                <a:tc>
                  <a:txBody>
                    <a:bodyPr/>
                    <a:lstStyle/>
                    <a:p>
                      <a:pPr algn="ctr"/>
                      <a:r>
                        <a:rPr lang="en-GB" dirty="0"/>
                        <a:t>Greater care</a:t>
                      </a:r>
                      <a:endParaRPr lang="LID4096" dirty="0"/>
                    </a:p>
                  </a:txBody>
                  <a:tcPr/>
                </a:tc>
                <a:tc>
                  <a:txBody>
                    <a:bodyPr/>
                    <a:lstStyle/>
                    <a:p>
                      <a:pPr algn="ctr"/>
                      <a:r>
                        <a:rPr lang="en-GB" dirty="0"/>
                        <a:t>No special care</a:t>
                      </a:r>
                      <a:endParaRPr lang="LID4096" dirty="0"/>
                    </a:p>
                  </a:txBody>
                  <a:tcPr/>
                </a:tc>
                <a:extLst>
                  <a:ext uri="{0D108BD9-81ED-4DB2-BD59-A6C34878D82A}">
                    <a16:rowId xmlns:a16="http://schemas.microsoft.com/office/drawing/2014/main" val="3404909484"/>
                  </a:ext>
                </a:extLst>
              </a:tr>
              <a:tr h="370840">
                <a:tc>
                  <a:txBody>
                    <a:bodyPr/>
                    <a:lstStyle/>
                    <a:p>
                      <a:pPr algn="ctr"/>
                      <a:r>
                        <a:rPr lang="en-GB" dirty="0"/>
                        <a:t>Lubrication</a:t>
                      </a:r>
                      <a:endParaRPr lang="LID4096" dirty="0"/>
                    </a:p>
                  </a:txBody>
                  <a:tcPr/>
                </a:tc>
                <a:tc>
                  <a:txBody>
                    <a:bodyPr/>
                    <a:lstStyle/>
                    <a:p>
                      <a:pPr algn="ctr"/>
                      <a:r>
                        <a:rPr lang="en-GB" dirty="0"/>
                        <a:t>High quantity</a:t>
                      </a:r>
                      <a:endParaRPr lang="LID4096" dirty="0"/>
                    </a:p>
                  </a:txBody>
                  <a:tcPr/>
                </a:tc>
                <a:tc>
                  <a:txBody>
                    <a:bodyPr/>
                    <a:lstStyle/>
                    <a:p>
                      <a:pPr algn="ctr"/>
                      <a:r>
                        <a:rPr lang="en-GB" dirty="0"/>
                        <a:t>Low quantity</a:t>
                      </a:r>
                      <a:endParaRPr lang="LID4096" dirty="0"/>
                    </a:p>
                  </a:txBody>
                  <a:tcPr/>
                </a:tc>
                <a:extLst>
                  <a:ext uri="{0D108BD9-81ED-4DB2-BD59-A6C34878D82A}">
                    <a16:rowId xmlns:a16="http://schemas.microsoft.com/office/drawing/2014/main" val="600635123"/>
                  </a:ext>
                </a:extLst>
              </a:tr>
              <a:tr h="370840">
                <a:tc>
                  <a:txBody>
                    <a:bodyPr/>
                    <a:lstStyle/>
                    <a:p>
                      <a:pPr algn="ctr"/>
                      <a:r>
                        <a:rPr lang="en-GB" b="1" dirty="0"/>
                        <a:t>Load</a:t>
                      </a:r>
                    </a:p>
                    <a:p>
                      <a:pPr algn="ctr"/>
                      <a:r>
                        <a:rPr lang="en-GB" b="0" dirty="0"/>
                        <a:t>Steady</a:t>
                      </a:r>
                    </a:p>
                    <a:p>
                      <a:pPr algn="ctr"/>
                      <a:r>
                        <a:rPr lang="en-GB" b="0" dirty="0"/>
                        <a:t>Starting</a:t>
                      </a:r>
                    </a:p>
                    <a:p>
                      <a:pPr algn="ctr"/>
                      <a:r>
                        <a:rPr lang="en-GB" b="0" dirty="0"/>
                        <a:t>Shock</a:t>
                      </a:r>
                      <a:endParaRPr lang="LID4096" b="0" dirty="0"/>
                    </a:p>
                  </a:txBody>
                  <a:tcPr/>
                </a:tc>
                <a:tc>
                  <a:txBody>
                    <a:bodyPr/>
                    <a:lstStyle/>
                    <a:p>
                      <a:pPr algn="ctr"/>
                      <a:endParaRPr lang="en-GB" dirty="0"/>
                    </a:p>
                    <a:p>
                      <a:pPr algn="ctr"/>
                      <a:r>
                        <a:rPr lang="en-GB" dirty="0"/>
                        <a:t>Good</a:t>
                      </a:r>
                    </a:p>
                    <a:p>
                      <a:pPr algn="ctr"/>
                      <a:r>
                        <a:rPr lang="en-GB" dirty="0"/>
                        <a:t>Poor</a:t>
                      </a:r>
                    </a:p>
                    <a:p>
                      <a:pPr algn="ctr"/>
                      <a:r>
                        <a:rPr lang="en-GB" dirty="0"/>
                        <a:t>Satisfactory</a:t>
                      </a:r>
                      <a:endParaRPr lang="LID4096" dirty="0"/>
                    </a:p>
                  </a:txBody>
                  <a:tcPr/>
                </a:tc>
                <a:tc>
                  <a:txBody>
                    <a:bodyPr/>
                    <a:lstStyle/>
                    <a:p>
                      <a:pPr algn="ctr"/>
                      <a:endParaRPr lang="en-GB" dirty="0"/>
                    </a:p>
                    <a:p>
                      <a:pPr algn="ctr"/>
                      <a:r>
                        <a:rPr lang="en-GB" dirty="0"/>
                        <a:t>Very Good</a:t>
                      </a:r>
                    </a:p>
                    <a:p>
                      <a:pPr algn="ctr"/>
                      <a:r>
                        <a:rPr lang="en-GB" dirty="0"/>
                        <a:t>Very Good</a:t>
                      </a:r>
                    </a:p>
                    <a:p>
                      <a:pPr algn="ctr"/>
                      <a:r>
                        <a:rPr lang="en-GB" dirty="0"/>
                        <a:t>Good</a:t>
                      </a:r>
                      <a:endParaRPr lang="LID4096" dirty="0"/>
                    </a:p>
                  </a:txBody>
                  <a:tcPr/>
                </a:tc>
                <a:extLst>
                  <a:ext uri="{0D108BD9-81ED-4DB2-BD59-A6C34878D82A}">
                    <a16:rowId xmlns:a16="http://schemas.microsoft.com/office/drawing/2014/main" val="2691870380"/>
                  </a:ext>
                </a:extLst>
              </a:tr>
            </a:tbl>
          </a:graphicData>
        </a:graphic>
      </p:graphicFrame>
      <p:sp>
        <p:nvSpPr>
          <p:cNvPr id="11" name="TextBox 10">
            <a:extLst>
              <a:ext uri="{FF2B5EF4-FFF2-40B4-BE49-F238E27FC236}">
                <a16:creationId xmlns:a16="http://schemas.microsoft.com/office/drawing/2014/main" id="{13B1F3BC-6533-9A86-CFE5-F93B5A037725}"/>
              </a:ext>
            </a:extLst>
          </p:cNvPr>
          <p:cNvSpPr txBox="1"/>
          <p:nvPr/>
        </p:nvSpPr>
        <p:spPr>
          <a:xfrm>
            <a:off x="3169263" y="5445363"/>
            <a:ext cx="5853474" cy="307777"/>
          </a:xfrm>
          <a:prstGeom prst="rect">
            <a:avLst/>
          </a:prstGeom>
          <a:noFill/>
        </p:spPr>
        <p:txBody>
          <a:bodyPr wrap="square" rtlCol="0">
            <a:spAutoFit/>
          </a:bodyPr>
          <a:lstStyle/>
          <a:p>
            <a:r>
              <a:rPr lang="en-GB" sz="1400" b="1" dirty="0"/>
              <a:t>Table 5.2:</a:t>
            </a:r>
            <a:r>
              <a:rPr lang="en-GB" sz="1400" dirty="0"/>
              <a:t> Disadvantages of Sliding bearing compared to the Roller bearing </a:t>
            </a:r>
            <a:r>
              <a:rPr lang="en-GB" sz="1400" b="1" dirty="0">
                <a:solidFill>
                  <a:schemeClr val="accent1">
                    <a:lumMod val="75000"/>
                  </a:schemeClr>
                </a:solidFill>
                <a:hlinkClick r:id="rId4" action="ppaction://hlinksldjump"/>
              </a:rPr>
              <a:t>[4]</a:t>
            </a:r>
            <a:endParaRPr lang="LID4096" sz="1400" b="1" dirty="0">
              <a:solidFill>
                <a:schemeClr val="accent1">
                  <a:lumMod val="75000"/>
                </a:schemeClr>
              </a:solidFill>
            </a:endParaRPr>
          </a:p>
        </p:txBody>
      </p:sp>
      <p:sp>
        <p:nvSpPr>
          <p:cNvPr id="13" name="Rectangle 12">
            <a:extLst>
              <a:ext uri="{FF2B5EF4-FFF2-40B4-BE49-F238E27FC236}">
                <a16:creationId xmlns:a16="http://schemas.microsoft.com/office/drawing/2014/main" id="{5C2070A9-0A15-E80F-F83F-D7A7F694179E}"/>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Date Placeholder 15">
            <a:extLst>
              <a:ext uri="{FF2B5EF4-FFF2-40B4-BE49-F238E27FC236}">
                <a16:creationId xmlns:a16="http://schemas.microsoft.com/office/drawing/2014/main" id="{6F681D36-FB8B-DE32-AE68-71EB75FE9EC1}"/>
              </a:ext>
            </a:extLst>
          </p:cNvPr>
          <p:cNvSpPr>
            <a:spLocks noGrp="1"/>
          </p:cNvSpPr>
          <p:nvPr>
            <p:ph type="dt" sz="half" idx="10"/>
          </p:nvPr>
        </p:nvSpPr>
        <p:spPr/>
        <p:txBody>
          <a:bodyPr/>
          <a:lstStyle/>
          <a:p>
            <a:fld id="{C16335A6-4FE3-49F3-A06F-A571F70B43BC}" type="datetime1">
              <a:rPr lang="en-IN" smtClean="0">
                <a:solidFill>
                  <a:schemeClr val="tx1"/>
                </a:solidFill>
              </a:rPr>
              <a:t>24-05-2024</a:t>
            </a:fld>
            <a:endParaRPr lang="en-IN" dirty="0">
              <a:solidFill>
                <a:schemeClr val="tx1"/>
              </a:solidFill>
            </a:endParaRPr>
          </a:p>
        </p:txBody>
      </p:sp>
      <p:sp>
        <p:nvSpPr>
          <p:cNvPr id="17" name="Slide Number Placeholder 16">
            <a:extLst>
              <a:ext uri="{FF2B5EF4-FFF2-40B4-BE49-F238E27FC236}">
                <a16:creationId xmlns:a16="http://schemas.microsoft.com/office/drawing/2014/main" id="{9141F3B9-1757-DD83-6505-8C7AD750F2B2}"/>
              </a:ext>
            </a:extLst>
          </p:cNvPr>
          <p:cNvSpPr>
            <a:spLocks noGrp="1"/>
          </p:cNvSpPr>
          <p:nvPr>
            <p:ph type="sldNum" sz="quarter" idx="12"/>
          </p:nvPr>
        </p:nvSpPr>
        <p:spPr/>
        <p:txBody>
          <a:bodyPr/>
          <a:lstStyle/>
          <a:p>
            <a:fld id="{E7687761-FC87-4A57-BD27-270B4C7228C2}" type="slidenum">
              <a:rPr lang="en-IN" smtClean="0">
                <a:solidFill>
                  <a:schemeClr val="tx1"/>
                </a:solidFill>
              </a:rPr>
              <a:t>21</a:t>
            </a:fld>
            <a:endParaRPr lang="en-IN" dirty="0">
              <a:solidFill>
                <a:schemeClr val="tx1"/>
              </a:solidFill>
            </a:endParaRPr>
          </a:p>
        </p:txBody>
      </p:sp>
      <p:cxnSp>
        <p:nvCxnSpPr>
          <p:cNvPr id="18" name="Straight Connector 17">
            <a:extLst>
              <a:ext uri="{FF2B5EF4-FFF2-40B4-BE49-F238E27FC236}">
                <a16:creationId xmlns:a16="http://schemas.microsoft.com/office/drawing/2014/main" id="{CFF6A5D8-4EB9-D3D7-EA40-E40966E24C70}"/>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739B4C4D-F8A1-D4D4-E603-04850A608D8E}"/>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76108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704612"/>
            <a:ext cx="10515600" cy="839755"/>
          </a:xfrm>
        </p:spPr>
        <p:txBody>
          <a:bodyPr>
            <a:normAutofit fontScale="90000"/>
          </a:bodyPr>
          <a:lstStyle/>
          <a:p>
            <a:pPr algn="ct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6. Rotor bearing applicability </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idx="1"/>
          </p:nvPr>
        </p:nvSpPr>
        <p:spPr>
          <a:xfrm>
            <a:off x="838200" y="1825625"/>
            <a:ext cx="10515600" cy="3427510"/>
          </a:xfrm>
        </p:spPr>
        <p:txBody>
          <a:bodyPr>
            <a:noAutofit/>
          </a:bodyPr>
          <a:lstStyle/>
          <a:p>
            <a:pPr algn="just">
              <a:lnSpc>
                <a:spcPct val="115000"/>
              </a:lnSpc>
              <a:spcAft>
                <a:spcPts val="800"/>
              </a:spcAft>
            </a:pPr>
            <a:r>
              <a:rPr lang="en-GB" sz="1800" kern="100" dirty="0">
                <a:effectLst/>
                <a:ea typeface="Aptos" panose="020B0004020202020204" pitchFamily="34" charset="0"/>
                <a:cs typeface="Times New Roman" panose="02020603050405020304" pitchFamily="18" charset="0"/>
              </a:rPr>
              <a:t>Currently every OEM uses SRB as Main Bearing but application of sliding bearing in wind turbine rotor can be an alternative due to given reasons.</a:t>
            </a:r>
          </a:p>
          <a:p>
            <a:pPr marL="342900" lvl="0" indent="-342900" algn="just">
              <a:lnSpc>
                <a:spcPct val="115000"/>
              </a:lnSpc>
              <a:buFont typeface="+mj-lt"/>
              <a:buAutoNum type="arabicPeriod"/>
            </a:pPr>
            <a:endParaRPr lang="en-GB" sz="1800" kern="100" dirty="0">
              <a:effectLst/>
              <a:latin typeface="Calibri" panose="020F0502020204030204" pitchFamily="34" charset="0"/>
              <a:ea typeface="Aptos" panose="020B0004020202020204" pitchFamily="34" charset="0"/>
              <a:cs typeface="Times New Roman" panose="02020603050405020304" pitchFamily="18" charset="0"/>
            </a:endParaRPr>
          </a:p>
          <a:p>
            <a:pPr marL="342900" lvl="0" indent="-342900" algn="just">
              <a:lnSpc>
                <a:spcPct val="115000"/>
              </a:lnSpc>
              <a:buFont typeface="+mj-lt"/>
              <a:buAutoNum type="arabicPeriod"/>
            </a:pPr>
            <a:endParaRPr lang="en-GB" sz="1800" kern="100" dirty="0">
              <a:latin typeface="Calibri" panose="020F0502020204030204" pitchFamily="34" charset="0"/>
              <a:ea typeface="Aptos" panose="020B0004020202020204" pitchFamily="34" charset="0"/>
              <a:cs typeface="Times New Roman" panose="02020603050405020304" pitchFamily="18" charset="0"/>
            </a:endParaRPr>
          </a:p>
          <a:p>
            <a:pPr marL="0" lvl="0" indent="0">
              <a:lnSpc>
                <a:spcPct val="107000"/>
              </a:lnSpc>
              <a:buNone/>
            </a:pPr>
            <a:endParaRPr lang="en-GB" sz="1800" kern="100" dirty="0">
              <a:effectLst/>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8" name="TextBox 7">
            <a:extLst>
              <a:ext uri="{FF2B5EF4-FFF2-40B4-BE49-F238E27FC236}">
                <a16:creationId xmlns:a16="http://schemas.microsoft.com/office/drawing/2014/main" id="{99B6B16B-BB0C-87D4-E1C9-D348248E6419}"/>
              </a:ext>
            </a:extLst>
          </p:cNvPr>
          <p:cNvSpPr txBox="1"/>
          <p:nvPr/>
        </p:nvSpPr>
        <p:spPr>
          <a:xfrm>
            <a:off x="1160206" y="2654710"/>
            <a:ext cx="2797278" cy="338554"/>
          </a:xfrm>
          <a:prstGeom prst="rect">
            <a:avLst/>
          </a:prstGeom>
          <a:noFill/>
          <a:ln>
            <a:solidFill>
              <a:schemeClr val="accent1"/>
            </a:solidFill>
          </a:ln>
        </p:spPr>
        <p:txBody>
          <a:bodyPr wrap="square" rtlCol="0">
            <a:spAutoFit/>
          </a:bodyPr>
          <a:lstStyle/>
          <a:p>
            <a:pPr algn="ctr"/>
            <a:r>
              <a:rPr lang="en-GB" sz="1600" kern="100" dirty="0">
                <a:effectLst/>
                <a:ea typeface="Aptos" panose="020B0004020202020204" pitchFamily="34" charset="0"/>
                <a:cs typeface="Times New Roman" panose="02020603050405020304" pitchFamily="18" charset="0"/>
              </a:rPr>
              <a:t>Simple and cost Effective</a:t>
            </a:r>
          </a:p>
        </p:txBody>
      </p:sp>
      <p:sp>
        <p:nvSpPr>
          <p:cNvPr id="9" name="TextBox 8">
            <a:extLst>
              <a:ext uri="{FF2B5EF4-FFF2-40B4-BE49-F238E27FC236}">
                <a16:creationId xmlns:a16="http://schemas.microsoft.com/office/drawing/2014/main" id="{5348E0ED-54A3-9A38-1DF5-B622C0AD0CF4}"/>
              </a:ext>
            </a:extLst>
          </p:cNvPr>
          <p:cNvSpPr txBox="1"/>
          <p:nvPr/>
        </p:nvSpPr>
        <p:spPr>
          <a:xfrm>
            <a:off x="1160206" y="3256364"/>
            <a:ext cx="2797278" cy="338554"/>
          </a:xfrm>
          <a:prstGeom prst="rect">
            <a:avLst/>
          </a:prstGeom>
          <a:noFill/>
          <a:ln>
            <a:solidFill>
              <a:schemeClr val="accent1"/>
            </a:solidFill>
          </a:ln>
        </p:spPr>
        <p:txBody>
          <a:bodyPr wrap="square" rtlCol="0">
            <a:spAutoFit/>
          </a:bodyPr>
          <a:lstStyle/>
          <a:p>
            <a:pPr algn="ctr"/>
            <a:r>
              <a:rPr lang="en-GB" sz="1600" kern="100" dirty="0">
                <a:effectLst/>
                <a:ea typeface="Aptos" panose="020B0004020202020204" pitchFamily="34" charset="0"/>
                <a:cs typeface="Times New Roman" panose="02020603050405020304" pitchFamily="18" charset="0"/>
              </a:rPr>
              <a:t>Higher Load bearing capacity</a:t>
            </a:r>
          </a:p>
        </p:txBody>
      </p:sp>
      <p:sp>
        <p:nvSpPr>
          <p:cNvPr id="11" name="TextBox 10">
            <a:extLst>
              <a:ext uri="{FF2B5EF4-FFF2-40B4-BE49-F238E27FC236}">
                <a16:creationId xmlns:a16="http://schemas.microsoft.com/office/drawing/2014/main" id="{A1D12917-E252-5C37-7669-5F360E982E33}"/>
              </a:ext>
            </a:extLst>
          </p:cNvPr>
          <p:cNvSpPr txBox="1"/>
          <p:nvPr/>
        </p:nvSpPr>
        <p:spPr>
          <a:xfrm>
            <a:off x="8227975" y="2568547"/>
            <a:ext cx="3000463" cy="338554"/>
          </a:xfrm>
          <a:prstGeom prst="rect">
            <a:avLst/>
          </a:prstGeom>
          <a:noFill/>
          <a:ln>
            <a:solidFill>
              <a:schemeClr val="accent1"/>
            </a:solidFill>
          </a:ln>
        </p:spPr>
        <p:txBody>
          <a:bodyPr wrap="square" rtlCol="0">
            <a:spAutoFit/>
          </a:bodyPr>
          <a:lstStyle/>
          <a:p>
            <a:pPr algn="ctr"/>
            <a:r>
              <a:rPr lang="en-GB" sz="1600" kern="100" dirty="0">
                <a:effectLst/>
                <a:ea typeface="Aptos" panose="020B0004020202020204" pitchFamily="34" charset="0"/>
                <a:cs typeface="Times New Roman" panose="02020603050405020304" pitchFamily="18" charset="0"/>
              </a:rPr>
              <a:t>Greater durability and longer life</a:t>
            </a:r>
          </a:p>
        </p:txBody>
      </p:sp>
      <p:sp>
        <p:nvSpPr>
          <p:cNvPr id="12" name="TextBox 11">
            <a:extLst>
              <a:ext uri="{FF2B5EF4-FFF2-40B4-BE49-F238E27FC236}">
                <a16:creationId xmlns:a16="http://schemas.microsoft.com/office/drawing/2014/main" id="{08AC47F1-F840-6BC3-96F5-48FBBCE156D6}"/>
              </a:ext>
            </a:extLst>
          </p:cNvPr>
          <p:cNvSpPr txBox="1"/>
          <p:nvPr/>
        </p:nvSpPr>
        <p:spPr>
          <a:xfrm>
            <a:off x="4533087" y="2568547"/>
            <a:ext cx="3000463" cy="338554"/>
          </a:xfrm>
          <a:prstGeom prst="rect">
            <a:avLst/>
          </a:prstGeom>
          <a:noFill/>
          <a:ln>
            <a:solidFill>
              <a:schemeClr val="accent1"/>
            </a:solidFill>
          </a:ln>
        </p:spPr>
        <p:txBody>
          <a:bodyPr wrap="square" rtlCol="0">
            <a:spAutoFit/>
          </a:bodyPr>
          <a:lstStyle/>
          <a:p>
            <a:pPr algn="ctr"/>
            <a:r>
              <a:rPr lang="en-GB" sz="1600" kern="100" dirty="0">
                <a:effectLst/>
                <a:latin typeface="Calibri" panose="020F0502020204030204" pitchFamily="34" charset="0"/>
                <a:ea typeface="Aptos" panose="020B0004020202020204" pitchFamily="34" charset="0"/>
                <a:cs typeface="Times New Roman" panose="02020603050405020304" pitchFamily="18" charset="0"/>
              </a:rPr>
              <a:t>Less Noise and Vibrations</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28EFEF30-B9DE-1104-D076-A8912706622A}"/>
              </a:ext>
            </a:extLst>
          </p:cNvPr>
          <p:cNvSpPr txBox="1"/>
          <p:nvPr/>
        </p:nvSpPr>
        <p:spPr>
          <a:xfrm>
            <a:off x="4533087" y="3283614"/>
            <a:ext cx="3000463" cy="338554"/>
          </a:xfrm>
          <a:prstGeom prst="rect">
            <a:avLst/>
          </a:prstGeom>
          <a:noFill/>
          <a:ln>
            <a:solidFill>
              <a:schemeClr val="accent1"/>
            </a:solidFill>
          </a:ln>
        </p:spPr>
        <p:txBody>
          <a:bodyPr wrap="square" rtlCol="0">
            <a:spAutoFit/>
          </a:bodyPr>
          <a:lstStyle/>
          <a:p>
            <a:pPr algn="ctr"/>
            <a:r>
              <a:rPr lang="en-GB" sz="1600" kern="100" dirty="0">
                <a:effectLst/>
                <a:latin typeface="Calibri" panose="020F0502020204030204" pitchFamily="34" charset="0"/>
                <a:ea typeface="Aptos" panose="020B0004020202020204" pitchFamily="34" charset="0"/>
                <a:cs typeface="Times New Roman" panose="02020603050405020304" pitchFamily="18" charset="0"/>
              </a:rPr>
              <a:t>Contaminant tolerance is high</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EC146396-BA62-EFE7-EF21-F160FE5A94D1}"/>
              </a:ext>
            </a:extLst>
          </p:cNvPr>
          <p:cNvSpPr txBox="1"/>
          <p:nvPr/>
        </p:nvSpPr>
        <p:spPr>
          <a:xfrm>
            <a:off x="838200" y="4080387"/>
            <a:ext cx="10390238" cy="369332"/>
          </a:xfrm>
          <a:prstGeom prst="rect">
            <a:avLst/>
          </a:prstGeom>
          <a:noFill/>
        </p:spPr>
        <p:txBody>
          <a:bodyPr wrap="square" rtlCol="0">
            <a:spAutoFit/>
          </a:bodyPr>
          <a:lstStyle/>
          <a:p>
            <a:pPr marL="285750" indent="-285750">
              <a:buFont typeface="Arial" panose="020B0604020202020204" pitchFamily="34" charset="0"/>
              <a:buChar char="•"/>
            </a:pPr>
            <a:r>
              <a:rPr lang="en-GB" kern="100" dirty="0">
                <a:effectLst/>
                <a:ea typeface="Aptos" panose="020B0004020202020204" pitchFamily="34" charset="0"/>
                <a:cs typeface="Times New Roman" panose="02020603050405020304" pitchFamily="18" charset="0"/>
              </a:rPr>
              <a:t>But with some advantages it has some serious disadvantages associated with it such as: </a:t>
            </a:r>
          </a:p>
        </p:txBody>
      </p:sp>
      <p:sp>
        <p:nvSpPr>
          <p:cNvPr id="15" name="TextBox 14">
            <a:extLst>
              <a:ext uri="{FF2B5EF4-FFF2-40B4-BE49-F238E27FC236}">
                <a16:creationId xmlns:a16="http://schemas.microsoft.com/office/drawing/2014/main" id="{712FEA5E-4D05-1BD4-19A2-7D359D55CB49}"/>
              </a:ext>
            </a:extLst>
          </p:cNvPr>
          <p:cNvSpPr txBox="1"/>
          <p:nvPr/>
        </p:nvSpPr>
        <p:spPr>
          <a:xfrm>
            <a:off x="1160206" y="4772226"/>
            <a:ext cx="2797278" cy="338554"/>
          </a:xfrm>
          <a:prstGeom prst="rect">
            <a:avLst/>
          </a:prstGeom>
          <a:noFill/>
          <a:ln>
            <a:solidFill>
              <a:schemeClr val="accent1"/>
            </a:solidFill>
          </a:ln>
        </p:spPr>
        <p:txBody>
          <a:bodyPr wrap="square" rtlCol="0">
            <a:spAutoFit/>
          </a:bodyPr>
          <a:lstStyle/>
          <a:p>
            <a:pPr algn="ctr"/>
            <a:r>
              <a:rPr lang="en-US" sz="1600" kern="100" dirty="0">
                <a:effectLst/>
                <a:latin typeface="Calibri" panose="020F0502020204030204" pitchFamily="34" charset="0"/>
                <a:ea typeface="Aptos" panose="020B0004020202020204" pitchFamily="34" charset="0"/>
                <a:cs typeface="Times New Roman" panose="02020603050405020304" pitchFamily="18" charset="0"/>
              </a:rPr>
              <a:t>High friction losses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666D8B06-1FCD-B138-D5EB-9923467F55DB}"/>
              </a:ext>
            </a:extLst>
          </p:cNvPr>
          <p:cNvSpPr txBox="1"/>
          <p:nvPr/>
        </p:nvSpPr>
        <p:spPr>
          <a:xfrm>
            <a:off x="4533087" y="4769103"/>
            <a:ext cx="3000463" cy="338554"/>
          </a:xfrm>
          <a:prstGeom prst="rect">
            <a:avLst/>
          </a:prstGeom>
          <a:noFill/>
          <a:ln>
            <a:solidFill>
              <a:schemeClr val="accent1"/>
            </a:solidFill>
          </a:ln>
        </p:spPr>
        <p:txBody>
          <a:bodyPr wrap="square" rtlCol="0">
            <a:spAutoFit/>
          </a:bodyPr>
          <a:lstStyle/>
          <a:p>
            <a:pPr algn="ctr"/>
            <a:r>
              <a:rPr lang="en-US" sz="1600" kern="100" dirty="0">
                <a:effectLst/>
                <a:latin typeface="Calibri" panose="020F0502020204030204" pitchFamily="34" charset="0"/>
                <a:ea typeface="Aptos" panose="020B0004020202020204" pitchFamily="34" charset="0"/>
                <a:cs typeface="Times New Roman" panose="02020603050405020304" pitchFamily="18" charset="0"/>
              </a:rPr>
              <a:t>High Wear</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802B9ACE-C336-D873-D8CD-CDB6CA29D143}"/>
              </a:ext>
            </a:extLst>
          </p:cNvPr>
          <p:cNvSpPr txBox="1"/>
          <p:nvPr/>
        </p:nvSpPr>
        <p:spPr>
          <a:xfrm>
            <a:off x="8227974" y="4769103"/>
            <a:ext cx="3000463" cy="338554"/>
          </a:xfrm>
          <a:prstGeom prst="rect">
            <a:avLst/>
          </a:prstGeom>
          <a:noFill/>
          <a:ln>
            <a:solidFill>
              <a:schemeClr val="accent1"/>
            </a:solidFill>
          </a:ln>
        </p:spPr>
        <p:txBody>
          <a:bodyPr wrap="square" rtlCol="0">
            <a:spAutoFit/>
          </a:bodyPr>
          <a:lstStyle/>
          <a:p>
            <a:pPr algn="ctr"/>
            <a:r>
              <a:rPr lang="en-US" sz="1600" kern="100" dirty="0">
                <a:effectLst/>
                <a:latin typeface="Calibri" panose="020F0502020204030204" pitchFamily="34" charset="0"/>
                <a:ea typeface="Aptos" panose="020B0004020202020204" pitchFamily="34" charset="0"/>
                <a:cs typeface="Times New Roman" panose="02020603050405020304" pitchFamily="18" charset="0"/>
              </a:rPr>
              <a:t>Greater Heat Generation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9D0CF211-C6F3-17A2-7F69-2FDB0CD59436}"/>
              </a:ext>
            </a:extLst>
          </p:cNvPr>
          <p:cNvSpPr txBox="1"/>
          <p:nvPr/>
        </p:nvSpPr>
        <p:spPr>
          <a:xfrm>
            <a:off x="1160206" y="5534393"/>
            <a:ext cx="2797278" cy="338554"/>
          </a:xfrm>
          <a:prstGeom prst="rect">
            <a:avLst/>
          </a:prstGeom>
          <a:noFill/>
          <a:ln>
            <a:solidFill>
              <a:schemeClr val="accent1"/>
            </a:solidFill>
          </a:ln>
        </p:spPr>
        <p:txBody>
          <a:bodyPr wrap="square" rtlCol="0">
            <a:spAutoFit/>
          </a:bodyPr>
          <a:lstStyle/>
          <a:p>
            <a:pPr algn="ctr"/>
            <a:r>
              <a:rPr lang="en-US" sz="1600" kern="100" dirty="0">
                <a:effectLst/>
                <a:latin typeface="Calibri" panose="020F0502020204030204" pitchFamily="34" charset="0"/>
                <a:ea typeface="Aptos" panose="020B0004020202020204" pitchFamily="34" charset="0"/>
                <a:cs typeface="Times New Roman" panose="02020603050405020304" pitchFamily="18" charset="0"/>
              </a:rPr>
              <a:t>Difficulty in lubrication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5E8D1E04-FFB2-38E6-5F4B-23BE9FE9D671}"/>
              </a:ext>
            </a:extLst>
          </p:cNvPr>
          <p:cNvSpPr txBox="1"/>
          <p:nvPr/>
        </p:nvSpPr>
        <p:spPr>
          <a:xfrm>
            <a:off x="4533087" y="5536048"/>
            <a:ext cx="3000463" cy="338554"/>
          </a:xfrm>
          <a:prstGeom prst="rect">
            <a:avLst/>
          </a:prstGeom>
          <a:noFill/>
          <a:ln>
            <a:solidFill>
              <a:schemeClr val="accent1"/>
            </a:solidFill>
          </a:ln>
        </p:spPr>
        <p:txBody>
          <a:bodyPr wrap="square" rtlCol="0">
            <a:spAutoFit/>
          </a:bodyPr>
          <a:lstStyle/>
          <a:p>
            <a:pPr algn="ctr"/>
            <a:r>
              <a:rPr lang="en-US" sz="1600" kern="100" dirty="0">
                <a:effectLst/>
                <a:latin typeface="Calibri" panose="020F0502020204030204" pitchFamily="34" charset="0"/>
                <a:ea typeface="Aptos" panose="020B0004020202020204" pitchFamily="34" charset="0"/>
                <a:cs typeface="Times New Roman" panose="02020603050405020304" pitchFamily="18" charset="0"/>
              </a:rPr>
              <a:t>Precise alignment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F1AA7907-8A5D-821A-4E79-AD4825109C35}"/>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 name="Date Placeholder 26">
            <a:extLst>
              <a:ext uri="{FF2B5EF4-FFF2-40B4-BE49-F238E27FC236}">
                <a16:creationId xmlns:a16="http://schemas.microsoft.com/office/drawing/2014/main" id="{EEB536A3-B82E-C84E-D195-827EC59BCA7F}"/>
              </a:ext>
            </a:extLst>
          </p:cNvPr>
          <p:cNvSpPr>
            <a:spLocks noGrp="1"/>
          </p:cNvSpPr>
          <p:nvPr>
            <p:ph type="dt" sz="half" idx="10"/>
          </p:nvPr>
        </p:nvSpPr>
        <p:spPr/>
        <p:txBody>
          <a:bodyPr/>
          <a:lstStyle/>
          <a:p>
            <a:fld id="{5539F277-8733-4EB7-BBE9-A309800DAC28}" type="datetime1">
              <a:rPr lang="en-IN" smtClean="0">
                <a:solidFill>
                  <a:schemeClr val="tx1"/>
                </a:solidFill>
              </a:rPr>
              <a:t>24-05-2024</a:t>
            </a:fld>
            <a:endParaRPr lang="en-IN" dirty="0">
              <a:solidFill>
                <a:schemeClr val="tx1"/>
              </a:solidFill>
            </a:endParaRPr>
          </a:p>
        </p:txBody>
      </p:sp>
      <p:sp>
        <p:nvSpPr>
          <p:cNvPr id="28" name="Slide Number Placeholder 27">
            <a:extLst>
              <a:ext uri="{FF2B5EF4-FFF2-40B4-BE49-F238E27FC236}">
                <a16:creationId xmlns:a16="http://schemas.microsoft.com/office/drawing/2014/main" id="{B3428668-BE9A-FF15-C796-AE6E4DBDE0F4}"/>
              </a:ext>
            </a:extLst>
          </p:cNvPr>
          <p:cNvSpPr>
            <a:spLocks noGrp="1"/>
          </p:cNvSpPr>
          <p:nvPr>
            <p:ph type="sldNum" sz="quarter" idx="12"/>
          </p:nvPr>
        </p:nvSpPr>
        <p:spPr/>
        <p:txBody>
          <a:bodyPr/>
          <a:lstStyle/>
          <a:p>
            <a:fld id="{E7687761-FC87-4A57-BD27-270B4C7228C2}" type="slidenum">
              <a:rPr lang="en-IN" smtClean="0">
                <a:solidFill>
                  <a:schemeClr val="tx1"/>
                </a:solidFill>
              </a:rPr>
              <a:t>22</a:t>
            </a:fld>
            <a:endParaRPr lang="en-IN" dirty="0">
              <a:solidFill>
                <a:schemeClr val="tx1"/>
              </a:solidFill>
            </a:endParaRPr>
          </a:p>
        </p:txBody>
      </p:sp>
      <p:cxnSp>
        <p:nvCxnSpPr>
          <p:cNvPr id="29" name="Straight Connector 28">
            <a:extLst>
              <a:ext uri="{FF2B5EF4-FFF2-40B4-BE49-F238E27FC236}">
                <a16:creationId xmlns:a16="http://schemas.microsoft.com/office/drawing/2014/main" id="{1BB848B2-4089-B0CB-4D77-F84C4E3E094E}"/>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62ADC08-E799-1F06-4EED-D30EA27457CF}"/>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219254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fade">
                                      <p:cBhvr>
                                        <p:cTn id="37" dur="500"/>
                                        <p:tgtEl>
                                          <p:spTgt spid="1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5" grpId="0" animBg="1"/>
      <p:bldP spid="16" grpId="0" animBg="1"/>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704612"/>
            <a:ext cx="10515600" cy="839755"/>
          </a:xfrm>
        </p:spPr>
        <p:txBody>
          <a:bodyPr>
            <a:normAutofit fontScale="90000"/>
          </a:bodyPr>
          <a:lstStyle/>
          <a:p>
            <a:pPr algn="ct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6. Rotor bearing applicability </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pic>
        <p:nvPicPr>
          <p:cNvPr id="22" name="Picture 21" descr="A close-up of a machine&#10;&#10;Description automatically generated">
            <a:extLst>
              <a:ext uri="{FF2B5EF4-FFF2-40B4-BE49-F238E27FC236}">
                <a16:creationId xmlns:a16="http://schemas.microsoft.com/office/drawing/2014/main" id="{A36A9865-81BE-7056-462C-B36B907D6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899" y="3217927"/>
            <a:ext cx="4907280" cy="2076450"/>
          </a:xfrm>
          <a:prstGeom prst="rect">
            <a:avLst/>
          </a:prstGeom>
        </p:spPr>
      </p:pic>
      <p:pic>
        <p:nvPicPr>
          <p:cNvPr id="23" name="Picture 22" descr="A diagram of a mechanical component&#10;&#10;Description automatically generated">
            <a:extLst>
              <a:ext uri="{FF2B5EF4-FFF2-40B4-BE49-F238E27FC236}">
                <a16:creationId xmlns:a16="http://schemas.microsoft.com/office/drawing/2014/main" id="{37A6F0C8-8FFA-B518-8F1E-4AB9A584D73B}"/>
              </a:ext>
            </a:extLst>
          </p:cNvPr>
          <p:cNvPicPr>
            <a:picLocks noChangeAspect="1"/>
          </p:cNvPicPr>
          <p:nvPr/>
        </p:nvPicPr>
        <p:blipFill>
          <a:blip r:embed="rId5"/>
          <a:stretch>
            <a:fillRect/>
          </a:stretch>
        </p:blipFill>
        <p:spPr>
          <a:xfrm>
            <a:off x="5857617" y="3237183"/>
            <a:ext cx="6182425" cy="2076450"/>
          </a:xfrm>
          <a:prstGeom prst="rect">
            <a:avLst/>
          </a:prstGeom>
        </p:spPr>
      </p:pic>
      <p:sp>
        <p:nvSpPr>
          <p:cNvPr id="24" name="TextBox 23">
            <a:extLst>
              <a:ext uri="{FF2B5EF4-FFF2-40B4-BE49-F238E27FC236}">
                <a16:creationId xmlns:a16="http://schemas.microsoft.com/office/drawing/2014/main" id="{78B83A4E-B674-3D2A-22B3-FC82C9E50475}"/>
              </a:ext>
            </a:extLst>
          </p:cNvPr>
          <p:cNvSpPr txBox="1"/>
          <p:nvPr/>
        </p:nvSpPr>
        <p:spPr>
          <a:xfrm>
            <a:off x="796456" y="1563623"/>
            <a:ext cx="11395544" cy="369332"/>
          </a:xfrm>
          <a:prstGeom prst="rect">
            <a:avLst/>
          </a:prstGeom>
          <a:noFill/>
        </p:spPr>
        <p:txBody>
          <a:bodyPr wrap="square" rtlCol="0">
            <a:spAutoFit/>
          </a:bodyPr>
          <a:lstStyle/>
          <a:p>
            <a:r>
              <a:rPr lang="en-GB" kern="100" dirty="0">
                <a:effectLst/>
                <a:ea typeface="Aptos" panose="020B0004020202020204" pitchFamily="34" charset="0"/>
                <a:cs typeface="Times New Roman" panose="02020603050405020304" pitchFamily="18" charset="0"/>
              </a:rPr>
              <a:t>There are some investigations are going on to implementation of plain bearing as a Main rotor bearing such as:</a:t>
            </a:r>
          </a:p>
        </p:txBody>
      </p:sp>
      <p:sp>
        <p:nvSpPr>
          <p:cNvPr id="25" name="TextBox 24">
            <a:extLst>
              <a:ext uri="{FF2B5EF4-FFF2-40B4-BE49-F238E27FC236}">
                <a16:creationId xmlns:a16="http://schemas.microsoft.com/office/drawing/2014/main" id="{2DC676AA-92B6-DF21-2354-C6E73EF84B14}"/>
              </a:ext>
            </a:extLst>
          </p:cNvPr>
          <p:cNvSpPr txBox="1"/>
          <p:nvPr/>
        </p:nvSpPr>
        <p:spPr>
          <a:xfrm>
            <a:off x="451899" y="2259112"/>
            <a:ext cx="4907280" cy="584775"/>
          </a:xfrm>
          <a:prstGeom prst="rect">
            <a:avLst/>
          </a:prstGeom>
          <a:noFill/>
        </p:spPr>
        <p:txBody>
          <a:bodyPr wrap="square" rtlCol="0">
            <a:spAutoFit/>
          </a:bodyPr>
          <a:lstStyle/>
          <a:p>
            <a:r>
              <a:rPr lang="en-US" sz="1600" b="1" dirty="0">
                <a:effectLst/>
                <a:latin typeface="Calibri" panose="020F0502020204030204" pitchFamily="34" charset="0"/>
                <a:ea typeface="Aptos" panose="020B0004020202020204" pitchFamily="34" charset="0"/>
              </a:rPr>
              <a:t>1. Flex Pad segment plain bearing for 8.5 MW Wind turbine </a:t>
            </a:r>
            <a:r>
              <a:rPr lang="en-US" sz="1600" b="1" dirty="0">
                <a:solidFill>
                  <a:srgbClr val="0070C0"/>
                </a:solidFill>
                <a:effectLst/>
                <a:latin typeface="Calibri" panose="020F0502020204030204" pitchFamily="34" charset="0"/>
                <a:ea typeface="Aptos" panose="020B0004020202020204" pitchFamily="34" charset="0"/>
                <a:hlinkClick r:id="rId6" action="ppaction://hlinksldjump"/>
              </a:rPr>
              <a:t>[</a:t>
            </a:r>
            <a:r>
              <a:rPr lang="en-US" sz="1600" b="1" dirty="0">
                <a:solidFill>
                  <a:srgbClr val="0070C0"/>
                </a:solidFill>
                <a:latin typeface="Calibri" panose="020F0502020204030204" pitchFamily="34" charset="0"/>
                <a:ea typeface="Aptos" panose="020B0004020202020204" pitchFamily="34" charset="0"/>
                <a:hlinkClick r:id="rId6" action="ppaction://hlinksldjump"/>
              </a:rPr>
              <a:t>17</a:t>
            </a:r>
            <a:r>
              <a:rPr lang="en-US" sz="1600" b="1" dirty="0">
                <a:solidFill>
                  <a:srgbClr val="0070C0"/>
                </a:solidFill>
                <a:effectLst/>
                <a:latin typeface="Calibri" panose="020F0502020204030204" pitchFamily="34" charset="0"/>
                <a:ea typeface="Aptos" panose="020B0004020202020204" pitchFamily="34" charset="0"/>
                <a:hlinkClick r:id="rId6" action="ppaction://hlinksldjump"/>
              </a:rPr>
              <a:t>][18][19]</a:t>
            </a:r>
            <a:endParaRPr lang="LID4096" sz="1600" b="1" dirty="0">
              <a:solidFill>
                <a:srgbClr val="0070C0"/>
              </a:solidFill>
            </a:endParaRPr>
          </a:p>
        </p:txBody>
      </p:sp>
      <p:sp>
        <p:nvSpPr>
          <p:cNvPr id="26" name="TextBox 25">
            <a:extLst>
              <a:ext uri="{FF2B5EF4-FFF2-40B4-BE49-F238E27FC236}">
                <a16:creationId xmlns:a16="http://schemas.microsoft.com/office/drawing/2014/main" id="{B6828C4C-03A4-1EEA-7685-AF552C3A5775}"/>
              </a:ext>
            </a:extLst>
          </p:cNvPr>
          <p:cNvSpPr txBox="1"/>
          <p:nvPr/>
        </p:nvSpPr>
        <p:spPr>
          <a:xfrm>
            <a:off x="5857616" y="2312308"/>
            <a:ext cx="5983863" cy="830997"/>
          </a:xfrm>
          <a:prstGeom prst="rect">
            <a:avLst/>
          </a:prstGeom>
          <a:noFill/>
        </p:spPr>
        <p:txBody>
          <a:bodyPr wrap="square" rtlCol="0">
            <a:spAutoFit/>
          </a:bodyPr>
          <a:lstStyle/>
          <a:p>
            <a:pPr algn="just"/>
            <a:r>
              <a:rPr lang="en-US" sz="1600" b="1" dirty="0"/>
              <a:t>2. </a:t>
            </a:r>
            <a:r>
              <a:rPr lang="en-US" sz="1600" b="1" dirty="0">
                <a:effectLst/>
                <a:ea typeface="Aptos" panose="020B0004020202020204" pitchFamily="34" charset="0"/>
                <a:cs typeface="Times New Roman" panose="02020603050405020304" pitchFamily="18" charset="0"/>
              </a:rPr>
              <a:t>Feasibility study for the use of hydrodynamic plain bearings with balancing support characteristics as main bearing in wind turbines </a:t>
            </a:r>
            <a:r>
              <a:rPr lang="en-US" sz="1600" b="1" dirty="0">
                <a:solidFill>
                  <a:srgbClr val="0070C0"/>
                </a:solidFill>
                <a:effectLst/>
                <a:ea typeface="Aptos" panose="020B0004020202020204" pitchFamily="34" charset="0"/>
                <a:cs typeface="Times New Roman" panose="02020603050405020304" pitchFamily="18" charset="0"/>
                <a:hlinkClick r:id="rId6" action="ppaction://hlinksldjump"/>
              </a:rPr>
              <a:t>[20]</a:t>
            </a:r>
            <a:endParaRPr lang="LID4096" sz="1600" b="1" dirty="0">
              <a:solidFill>
                <a:srgbClr val="0070C0"/>
              </a:solidFill>
            </a:endParaRPr>
          </a:p>
        </p:txBody>
      </p:sp>
      <p:sp>
        <p:nvSpPr>
          <p:cNvPr id="29" name="TextBox 28">
            <a:extLst>
              <a:ext uri="{FF2B5EF4-FFF2-40B4-BE49-F238E27FC236}">
                <a16:creationId xmlns:a16="http://schemas.microsoft.com/office/drawing/2014/main" id="{7CFD040C-4CC9-4609-2AB6-D68FB5A3F7AD}"/>
              </a:ext>
            </a:extLst>
          </p:cNvPr>
          <p:cNvSpPr txBox="1"/>
          <p:nvPr/>
        </p:nvSpPr>
        <p:spPr>
          <a:xfrm>
            <a:off x="529182" y="5415463"/>
            <a:ext cx="5125940" cy="400110"/>
          </a:xfrm>
          <a:prstGeom prst="rect">
            <a:avLst/>
          </a:prstGeom>
          <a:noFill/>
        </p:spPr>
        <p:txBody>
          <a:bodyPr wrap="square">
            <a:spAutoFit/>
          </a:bodyPr>
          <a:lstStyle/>
          <a:p>
            <a:r>
              <a:rPr lang="en-GB" sz="1000" b="1" dirty="0"/>
              <a:t>Figure 6.1 : </a:t>
            </a:r>
            <a:r>
              <a:rPr lang="en-GB" sz="1000" dirty="0" err="1"/>
              <a:t>FlexPad</a:t>
            </a:r>
            <a:r>
              <a:rPr lang="en-GB" sz="1000" dirty="0"/>
              <a:t>: Conical (</a:t>
            </a:r>
            <a:r>
              <a:rPr lang="en-GB" sz="1000" dirty="0" err="1"/>
              <a:t>v-shaped</a:t>
            </a:r>
            <a:r>
              <a:rPr lang="en-GB" sz="1000" dirty="0"/>
              <a:t>) sliding bearing for the wind turbine main bearing </a:t>
            </a:r>
            <a:r>
              <a:rPr lang="en-GB" sz="1000" b="1" dirty="0">
                <a:solidFill>
                  <a:schemeClr val="accent1">
                    <a:lumMod val="75000"/>
                  </a:schemeClr>
                </a:solidFill>
              </a:rPr>
              <a:t>( Source </a:t>
            </a:r>
            <a:r>
              <a:rPr lang="en-GB" sz="1000" dirty="0">
                <a:cs typeface="Times New Roman" panose="02020603050405020304" pitchFamily="18" charset="0"/>
              </a:rPr>
              <a:t>RWTH Innovation GmbH</a:t>
            </a:r>
            <a:r>
              <a:rPr lang="en-GB" sz="1000" b="1" dirty="0">
                <a:solidFill>
                  <a:schemeClr val="accent1">
                    <a:lumMod val="75000"/>
                  </a:schemeClr>
                </a:solidFill>
              </a:rPr>
              <a:t>] </a:t>
            </a:r>
            <a:endParaRPr lang="LID4096" sz="1000" b="1" dirty="0">
              <a:solidFill>
                <a:schemeClr val="accent1">
                  <a:lumMod val="75000"/>
                </a:schemeClr>
              </a:solidFill>
            </a:endParaRPr>
          </a:p>
        </p:txBody>
      </p:sp>
      <p:sp>
        <p:nvSpPr>
          <p:cNvPr id="31" name="TextBox 30">
            <a:extLst>
              <a:ext uri="{FF2B5EF4-FFF2-40B4-BE49-F238E27FC236}">
                <a16:creationId xmlns:a16="http://schemas.microsoft.com/office/drawing/2014/main" id="{4B7DFA9A-FA4B-35AD-868C-F2AAB09A2F94}"/>
              </a:ext>
            </a:extLst>
          </p:cNvPr>
          <p:cNvSpPr txBox="1"/>
          <p:nvPr/>
        </p:nvSpPr>
        <p:spPr>
          <a:xfrm>
            <a:off x="6536880" y="5484713"/>
            <a:ext cx="5785629" cy="261610"/>
          </a:xfrm>
          <a:prstGeom prst="rect">
            <a:avLst/>
          </a:prstGeom>
          <a:noFill/>
        </p:spPr>
        <p:txBody>
          <a:bodyPr wrap="square">
            <a:spAutoFit/>
          </a:bodyPr>
          <a:lstStyle/>
          <a:p>
            <a:pPr algn="ctr"/>
            <a:r>
              <a:rPr lang="en-GB" sz="1100" b="1" dirty="0"/>
              <a:t>Figure 6.2 : </a:t>
            </a:r>
            <a:r>
              <a:rPr lang="en-GB" sz="1100" dirty="0"/>
              <a:t>Schematic sketch of a drivetrain in three-point suspension </a:t>
            </a:r>
            <a:r>
              <a:rPr lang="en-GB" sz="1100" b="1" dirty="0">
                <a:solidFill>
                  <a:schemeClr val="accent1">
                    <a:lumMod val="75000"/>
                  </a:schemeClr>
                </a:solidFill>
              </a:rPr>
              <a:t>[20] </a:t>
            </a:r>
            <a:endParaRPr lang="LID4096" sz="1100" b="1" dirty="0">
              <a:solidFill>
                <a:schemeClr val="accent1">
                  <a:lumMod val="75000"/>
                </a:schemeClr>
              </a:solidFill>
            </a:endParaRPr>
          </a:p>
        </p:txBody>
      </p:sp>
      <p:sp>
        <p:nvSpPr>
          <p:cNvPr id="11" name="Rectangle 10">
            <a:extLst>
              <a:ext uri="{FF2B5EF4-FFF2-40B4-BE49-F238E27FC236}">
                <a16:creationId xmlns:a16="http://schemas.microsoft.com/office/drawing/2014/main" id="{0092797A-4DE7-70AB-AD6E-1D299AC847BE}"/>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Date Placeholder 13">
            <a:extLst>
              <a:ext uri="{FF2B5EF4-FFF2-40B4-BE49-F238E27FC236}">
                <a16:creationId xmlns:a16="http://schemas.microsoft.com/office/drawing/2014/main" id="{540BE547-DF9F-BE42-BE3A-D049FFB9DFAB}"/>
              </a:ext>
            </a:extLst>
          </p:cNvPr>
          <p:cNvSpPr>
            <a:spLocks noGrp="1"/>
          </p:cNvSpPr>
          <p:nvPr>
            <p:ph type="dt" sz="half" idx="10"/>
          </p:nvPr>
        </p:nvSpPr>
        <p:spPr/>
        <p:txBody>
          <a:bodyPr/>
          <a:lstStyle/>
          <a:p>
            <a:fld id="{6D4520D8-2947-4B8F-8C5D-8FFBFC5313C2}" type="datetime1">
              <a:rPr lang="en-IN" smtClean="0">
                <a:solidFill>
                  <a:schemeClr val="tx1"/>
                </a:solidFill>
              </a:rPr>
              <a:t>24-05-2024</a:t>
            </a:fld>
            <a:endParaRPr lang="en-IN" dirty="0">
              <a:solidFill>
                <a:schemeClr val="tx1"/>
              </a:solidFill>
            </a:endParaRPr>
          </a:p>
        </p:txBody>
      </p:sp>
      <p:sp>
        <p:nvSpPr>
          <p:cNvPr id="15" name="Slide Number Placeholder 14">
            <a:extLst>
              <a:ext uri="{FF2B5EF4-FFF2-40B4-BE49-F238E27FC236}">
                <a16:creationId xmlns:a16="http://schemas.microsoft.com/office/drawing/2014/main" id="{722403F6-7AE4-DD02-65CD-DD9908EBD363}"/>
              </a:ext>
            </a:extLst>
          </p:cNvPr>
          <p:cNvSpPr>
            <a:spLocks noGrp="1"/>
          </p:cNvSpPr>
          <p:nvPr>
            <p:ph type="sldNum" sz="quarter" idx="12"/>
          </p:nvPr>
        </p:nvSpPr>
        <p:spPr/>
        <p:txBody>
          <a:bodyPr/>
          <a:lstStyle/>
          <a:p>
            <a:fld id="{E7687761-FC87-4A57-BD27-270B4C7228C2}" type="slidenum">
              <a:rPr lang="en-IN" smtClean="0">
                <a:solidFill>
                  <a:schemeClr val="tx1"/>
                </a:solidFill>
              </a:rPr>
              <a:t>23</a:t>
            </a:fld>
            <a:endParaRPr lang="en-IN" dirty="0">
              <a:solidFill>
                <a:schemeClr val="tx1"/>
              </a:solidFill>
            </a:endParaRPr>
          </a:p>
        </p:txBody>
      </p:sp>
      <p:cxnSp>
        <p:nvCxnSpPr>
          <p:cNvPr id="16" name="Straight Connector 15">
            <a:extLst>
              <a:ext uri="{FF2B5EF4-FFF2-40B4-BE49-F238E27FC236}">
                <a16:creationId xmlns:a16="http://schemas.microsoft.com/office/drawing/2014/main" id="{5F639439-9B51-017A-C8AC-BF54FF62CEFE}"/>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EE7B666F-82C5-BFEE-7566-31E9C6BAC5BD}"/>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93257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circle(in)">
                                      <p:cBhvr>
                                        <p:cTn id="17" dur="2000"/>
                                        <p:tgtEl>
                                          <p:spTgt spid="2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ircle(in)">
                                      <p:cBhvr>
                                        <p:cTn id="20" dur="20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animEffect transition="in" filter="fade">
                                      <p:cBhvr>
                                        <p:cTn id="25" dur="500"/>
                                        <p:tgtEl>
                                          <p:spTgt spid="2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circle(in)">
                                      <p:cBhvr>
                                        <p:cTn id="30" dur="2000"/>
                                        <p:tgtEl>
                                          <p:spTgt spid="23"/>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circle(in)">
                                      <p:cBhvr>
                                        <p:cTn id="33"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704612"/>
            <a:ext cx="10515600" cy="839755"/>
          </a:xfrm>
        </p:spPr>
        <p:txBody>
          <a:bodyPr>
            <a:normAutofit fontScale="90000"/>
          </a:bodyPr>
          <a:lstStyle/>
          <a:p>
            <a:pPr algn="ct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6. Rotor bearing applicability </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3" name="TextBox 2">
            <a:extLst>
              <a:ext uri="{FF2B5EF4-FFF2-40B4-BE49-F238E27FC236}">
                <a16:creationId xmlns:a16="http://schemas.microsoft.com/office/drawing/2014/main" id="{64578D9B-9EE0-0623-CBE8-A95F29D18ABC}"/>
              </a:ext>
            </a:extLst>
          </p:cNvPr>
          <p:cNvSpPr txBox="1"/>
          <p:nvPr/>
        </p:nvSpPr>
        <p:spPr>
          <a:xfrm>
            <a:off x="838200" y="1759974"/>
            <a:ext cx="10704871" cy="2549416"/>
          </a:xfrm>
          <a:prstGeom prst="rect">
            <a:avLst/>
          </a:prstGeom>
          <a:noFill/>
        </p:spPr>
        <p:txBody>
          <a:bodyPr wrap="square" rtlCol="0">
            <a:spAutoFit/>
          </a:bodyPr>
          <a:lstStyle/>
          <a:p>
            <a:pPr>
              <a:lnSpc>
                <a:spcPct val="115000"/>
              </a:lnSpc>
              <a:spcAft>
                <a:spcPts val="800"/>
              </a:spcAft>
            </a:pPr>
            <a:r>
              <a:rPr lang="en-GB" b="1" kern="100" dirty="0">
                <a:effectLst/>
                <a:ea typeface="Aptos" panose="020B0004020202020204" pitchFamily="34" charset="0"/>
                <a:cs typeface="Times New Roman" panose="02020603050405020304" pitchFamily="18" charset="0"/>
              </a:rPr>
              <a:t>Conclusion of applicability:</a:t>
            </a:r>
            <a:endParaRPr lang="en-GB" kern="100" dirty="0">
              <a:effectLst/>
              <a:ea typeface="Aptos" panose="020B0004020202020204" pitchFamily="34" charset="0"/>
              <a:cs typeface="Times New Roman" panose="02020603050405020304" pitchFamily="18" charset="0"/>
            </a:endParaRPr>
          </a:p>
          <a:p>
            <a:pPr marL="285750" indent="-285750" algn="just">
              <a:lnSpc>
                <a:spcPct val="115000"/>
              </a:lnSpc>
              <a:spcAft>
                <a:spcPts val="800"/>
              </a:spcAft>
              <a:buFont typeface="Arial" panose="020B0604020202020204" pitchFamily="34" charset="0"/>
              <a:buChar char="•"/>
            </a:pPr>
            <a:r>
              <a:rPr lang="en-GB" sz="1600" kern="100" dirty="0">
                <a:effectLst/>
                <a:ea typeface="Aptos" panose="020B0004020202020204" pitchFamily="34" charset="0"/>
                <a:cs typeface="Times New Roman" panose="02020603050405020304" pitchFamily="18" charset="0"/>
              </a:rPr>
              <a:t>Plain bearings as a main bearing is a viable option, but it necessitates meticulous attention to design specifications, lubrication strategies, and maintenance protocols to ensure dependable performance. </a:t>
            </a:r>
          </a:p>
          <a:p>
            <a:pPr marL="285750" indent="-285750" algn="just">
              <a:lnSpc>
                <a:spcPct val="115000"/>
              </a:lnSpc>
              <a:spcAft>
                <a:spcPts val="800"/>
              </a:spcAft>
              <a:buFont typeface="Arial" panose="020B0604020202020204" pitchFamily="34" charset="0"/>
              <a:buChar char="•"/>
            </a:pPr>
            <a:r>
              <a:rPr lang="en-GB" sz="1600" kern="100" dirty="0">
                <a:effectLst/>
                <a:ea typeface="Aptos" panose="020B0004020202020204" pitchFamily="34" charset="0"/>
                <a:cs typeface="Times New Roman" panose="02020603050405020304" pitchFamily="18" charset="0"/>
              </a:rPr>
              <a:t>Progress in bearing materials and lubrication techniques continues to broaden their applicability in these contexts.</a:t>
            </a:r>
          </a:p>
          <a:p>
            <a:pPr marL="285750" indent="-285750" algn="just">
              <a:lnSpc>
                <a:spcPct val="115000"/>
              </a:lnSpc>
              <a:spcAft>
                <a:spcPts val="800"/>
              </a:spcAft>
              <a:buFont typeface="Arial" panose="020B0604020202020204" pitchFamily="34" charset="0"/>
              <a:buChar char="•"/>
            </a:pPr>
            <a:r>
              <a:rPr lang="en-GB" sz="1600" kern="100" dirty="0">
                <a:effectLst/>
                <a:ea typeface="Aptos" panose="020B0004020202020204" pitchFamily="34" charset="0"/>
                <a:cs typeface="Times New Roman" panose="02020603050405020304" pitchFamily="18" charset="0"/>
              </a:rPr>
              <a:t>Plain bearings can be an option, particularly in larger, slower-moving turbines where their advantages in handling high loads and durability can be beneficial</a:t>
            </a:r>
            <a:r>
              <a:rPr lang="en-GB" sz="1600" kern="100" dirty="0">
                <a:solidFill>
                  <a:srgbClr val="0D0D0D"/>
                </a:solidFill>
                <a:effectLst/>
                <a:highlight>
                  <a:srgbClr val="FFFFFF"/>
                </a:highlight>
                <a:ea typeface="Aptos" panose="020B0004020202020204" pitchFamily="34" charset="0"/>
                <a:cs typeface="Times New Roman" panose="02020603050405020304" pitchFamily="18" charset="0"/>
              </a:rPr>
              <a:t>.</a:t>
            </a:r>
            <a:endParaRPr lang="en-GB" sz="1600" kern="100" dirty="0">
              <a:effectLst/>
              <a:ea typeface="Aptos" panose="020B0004020202020204" pitchFamily="34" charset="0"/>
              <a:cs typeface="Times New Roman" panose="02020603050405020304" pitchFamily="18" charset="0"/>
            </a:endParaRPr>
          </a:p>
          <a:p>
            <a:endParaRPr lang="LID4096" dirty="0"/>
          </a:p>
        </p:txBody>
      </p:sp>
      <p:sp>
        <p:nvSpPr>
          <p:cNvPr id="12" name="Rectangle 11">
            <a:extLst>
              <a:ext uri="{FF2B5EF4-FFF2-40B4-BE49-F238E27FC236}">
                <a16:creationId xmlns:a16="http://schemas.microsoft.com/office/drawing/2014/main" id="{AF7178A8-9E52-6586-9D3F-16E239BC35DE}"/>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Date Placeholder 14">
            <a:extLst>
              <a:ext uri="{FF2B5EF4-FFF2-40B4-BE49-F238E27FC236}">
                <a16:creationId xmlns:a16="http://schemas.microsoft.com/office/drawing/2014/main" id="{C666540B-8F73-32A1-3B87-73622EC1D26D}"/>
              </a:ext>
            </a:extLst>
          </p:cNvPr>
          <p:cNvSpPr>
            <a:spLocks noGrp="1"/>
          </p:cNvSpPr>
          <p:nvPr>
            <p:ph type="dt" sz="half" idx="10"/>
          </p:nvPr>
        </p:nvSpPr>
        <p:spPr/>
        <p:txBody>
          <a:bodyPr/>
          <a:lstStyle/>
          <a:p>
            <a:fld id="{3B6258C4-178A-4F01-8A95-6D58D9FB84D1}" type="datetime1">
              <a:rPr lang="en-IN" smtClean="0">
                <a:solidFill>
                  <a:schemeClr val="tx1"/>
                </a:solidFill>
              </a:rPr>
              <a:t>24-05-2024</a:t>
            </a:fld>
            <a:endParaRPr lang="en-IN" dirty="0">
              <a:solidFill>
                <a:schemeClr val="tx1"/>
              </a:solidFill>
            </a:endParaRPr>
          </a:p>
        </p:txBody>
      </p:sp>
      <p:sp>
        <p:nvSpPr>
          <p:cNvPr id="16" name="Slide Number Placeholder 15">
            <a:extLst>
              <a:ext uri="{FF2B5EF4-FFF2-40B4-BE49-F238E27FC236}">
                <a16:creationId xmlns:a16="http://schemas.microsoft.com/office/drawing/2014/main" id="{8066083D-6752-9DE8-41B7-DC3B76D1C2FA}"/>
              </a:ext>
            </a:extLst>
          </p:cNvPr>
          <p:cNvSpPr>
            <a:spLocks noGrp="1"/>
          </p:cNvSpPr>
          <p:nvPr>
            <p:ph type="sldNum" sz="quarter" idx="12"/>
          </p:nvPr>
        </p:nvSpPr>
        <p:spPr/>
        <p:txBody>
          <a:bodyPr/>
          <a:lstStyle/>
          <a:p>
            <a:fld id="{E7687761-FC87-4A57-BD27-270B4C7228C2}" type="slidenum">
              <a:rPr lang="en-IN" smtClean="0">
                <a:solidFill>
                  <a:schemeClr val="tx1"/>
                </a:solidFill>
              </a:rPr>
              <a:t>24</a:t>
            </a:fld>
            <a:endParaRPr lang="en-IN" dirty="0">
              <a:solidFill>
                <a:schemeClr val="tx1"/>
              </a:solidFill>
            </a:endParaRPr>
          </a:p>
        </p:txBody>
      </p:sp>
      <p:cxnSp>
        <p:nvCxnSpPr>
          <p:cNvPr id="17" name="Straight Connector 16">
            <a:extLst>
              <a:ext uri="{FF2B5EF4-FFF2-40B4-BE49-F238E27FC236}">
                <a16:creationId xmlns:a16="http://schemas.microsoft.com/office/drawing/2014/main" id="{73993E47-9798-E93E-9029-F3FE24595839}"/>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AF26110D-B9E3-A057-1BF2-ED8BEDB70331}"/>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20536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602142"/>
            <a:ext cx="10515600" cy="839755"/>
          </a:xfrm>
        </p:spPr>
        <p:txBody>
          <a:bodyPr>
            <a:normAutofit fontScale="90000"/>
          </a:bodyPr>
          <a:lstStyle/>
          <a:p>
            <a:pPr algn="ct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7. Current challenge</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idx="1"/>
          </p:nvPr>
        </p:nvSpPr>
        <p:spPr>
          <a:xfrm>
            <a:off x="383458" y="1400947"/>
            <a:ext cx="10970342" cy="365125"/>
          </a:xfrm>
        </p:spPr>
        <p:txBody>
          <a:bodyPr>
            <a:noAutofit/>
          </a:bodyPr>
          <a:lstStyle/>
          <a:p>
            <a:pPr marL="0" lvl="0" indent="0">
              <a:lnSpc>
                <a:spcPct val="107000"/>
              </a:lnSpc>
              <a:buNone/>
            </a:pPr>
            <a:r>
              <a:rPr lang="en-GB" sz="1800" b="1" kern="100" dirty="0">
                <a:effectLst/>
                <a:ea typeface="Aptos" panose="020B0004020202020204" pitchFamily="34" charset="0"/>
                <a:cs typeface="Times New Roman" panose="02020603050405020304" pitchFamily="18" charset="0"/>
              </a:rPr>
              <a:t>Recent developments in the mechanical drive train of wind power plants have highlighted several key challenges:</a:t>
            </a: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6" name="TextBox 5">
            <a:extLst>
              <a:ext uri="{FF2B5EF4-FFF2-40B4-BE49-F238E27FC236}">
                <a16:creationId xmlns:a16="http://schemas.microsoft.com/office/drawing/2014/main" id="{FDD1A68B-B3AC-7965-F536-31DC11A7F668}"/>
              </a:ext>
            </a:extLst>
          </p:cNvPr>
          <p:cNvSpPr txBox="1"/>
          <p:nvPr/>
        </p:nvSpPr>
        <p:spPr>
          <a:xfrm>
            <a:off x="383458" y="1858297"/>
            <a:ext cx="5466736" cy="1877437"/>
          </a:xfrm>
          <a:prstGeom prst="rect">
            <a:avLst/>
          </a:prstGeom>
          <a:noFill/>
        </p:spPr>
        <p:txBody>
          <a:bodyPr wrap="square" rtlCol="0">
            <a:spAutoFit/>
          </a:bodyPr>
          <a:lstStyle/>
          <a:p>
            <a:r>
              <a:rPr lang="en-GB" b="1" dirty="0"/>
              <a:t>1.  Gearbox Reliability and Failures:</a:t>
            </a:r>
          </a:p>
          <a:p>
            <a:endParaRPr lang="en-GB" dirty="0"/>
          </a:p>
          <a:p>
            <a:pPr algn="just"/>
            <a:r>
              <a:rPr lang="en-GB" sz="1600" dirty="0"/>
              <a:t>Despite improvements, gearboxes still face significant reliability issues due to complex load conditions, lubrication problems, and material fatigue. Advanced monitoring systems and enhanced materials are critical to addressing these challenges. </a:t>
            </a:r>
            <a:r>
              <a:rPr lang="en-GB" sz="1600" dirty="0">
                <a:solidFill>
                  <a:srgbClr val="0070C0"/>
                </a:solidFill>
                <a:hlinkClick r:id="rId6" action="ppaction://hlinksldjump"/>
              </a:rPr>
              <a:t>[21]</a:t>
            </a:r>
            <a:endParaRPr lang="LID4096" sz="1600" dirty="0">
              <a:solidFill>
                <a:srgbClr val="0070C0"/>
              </a:solidFill>
            </a:endParaRPr>
          </a:p>
        </p:txBody>
      </p:sp>
      <p:sp>
        <p:nvSpPr>
          <p:cNvPr id="9" name="TextBox 8">
            <a:extLst>
              <a:ext uri="{FF2B5EF4-FFF2-40B4-BE49-F238E27FC236}">
                <a16:creationId xmlns:a16="http://schemas.microsoft.com/office/drawing/2014/main" id="{A6EC35E7-FD13-4F78-8F8E-20FF41D725E6}"/>
              </a:ext>
            </a:extLst>
          </p:cNvPr>
          <p:cNvSpPr txBox="1"/>
          <p:nvPr/>
        </p:nvSpPr>
        <p:spPr>
          <a:xfrm>
            <a:off x="383458" y="3981259"/>
            <a:ext cx="5466736" cy="1631216"/>
          </a:xfrm>
          <a:prstGeom prst="rect">
            <a:avLst/>
          </a:prstGeom>
          <a:noFill/>
        </p:spPr>
        <p:txBody>
          <a:bodyPr wrap="square">
            <a:spAutoFit/>
          </a:bodyPr>
          <a:lstStyle/>
          <a:p>
            <a:pPr algn="just"/>
            <a:r>
              <a:rPr lang="en-GB" b="1" dirty="0"/>
              <a:t>2.  Bearing Failures:</a:t>
            </a:r>
          </a:p>
          <a:p>
            <a:pPr algn="just"/>
            <a:endParaRPr lang="en-GB" dirty="0"/>
          </a:p>
          <a:p>
            <a:pPr algn="just"/>
            <a:r>
              <a:rPr lang="en-GB" sz="1600" dirty="0"/>
              <a:t>Bearings frequently fail prematurely due to White Etching Cracks (WEC) and contamination. Enhanced lubrication systems and new bearing designs are being explored to increase durability. </a:t>
            </a:r>
            <a:r>
              <a:rPr lang="en-GB" sz="1600" dirty="0">
                <a:solidFill>
                  <a:srgbClr val="0070C0"/>
                </a:solidFill>
                <a:hlinkClick r:id="rId6" action="ppaction://hlinksldjump"/>
              </a:rPr>
              <a:t>[22]</a:t>
            </a:r>
            <a:endParaRPr lang="LID4096" sz="1600" dirty="0">
              <a:solidFill>
                <a:srgbClr val="0070C0"/>
              </a:solidFill>
            </a:endParaRPr>
          </a:p>
        </p:txBody>
      </p:sp>
      <p:sp>
        <p:nvSpPr>
          <p:cNvPr id="11" name="Rectangle 10">
            <a:extLst>
              <a:ext uri="{FF2B5EF4-FFF2-40B4-BE49-F238E27FC236}">
                <a16:creationId xmlns:a16="http://schemas.microsoft.com/office/drawing/2014/main" id="{AD674D26-D210-1D09-ACEF-02EC146DD816}"/>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9" name="Date Placeholder 18">
            <a:extLst>
              <a:ext uri="{FF2B5EF4-FFF2-40B4-BE49-F238E27FC236}">
                <a16:creationId xmlns:a16="http://schemas.microsoft.com/office/drawing/2014/main" id="{913666B4-9671-BBA6-4B40-AB105C21AC77}"/>
              </a:ext>
            </a:extLst>
          </p:cNvPr>
          <p:cNvSpPr>
            <a:spLocks noGrp="1"/>
          </p:cNvSpPr>
          <p:nvPr>
            <p:ph type="dt" sz="half" idx="10"/>
          </p:nvPr>
        </p:nvSpPr>
        <p:spPr/>
        <p:txBody>
          <a:bodyPr/>
          <a:lstStyle/>
          <a:p>
            <a:fld id="{505B4C40-92EE-4A99-8A82-1832DD006D85}" type="datetime1">
              <a:rPr lang="en-IN" smtClean="0">
                <a:solidFill>
                  <a:schemeClr val="tx1"/>
                </a:solidFill>
              </a:rPr>
              <a:t>24-05-2024</a:t>
            </a:fld>
            <a:endParaRPr lang="en-IN" dirty="0">
              <a:solidFill>
                <a:schemeClr val="tx1"/>
              </a:solidFill>
            </a:endParaRPr>
          </a:p>
        </p:txBody>
      </p:sp>
      <p:sp>
        <p:nvSpPr>
          <p:cNvPr id="20" name="Slide Number Placeholder 19">
            <a:extLst>
              <a:ext uri="{FF2B5EF4-FFF2-40B4-BE49-F238E27FC236}">
                <a16:creationId xmlns:a16="http://schemas.microsoft.com/office/drawing/2014/main" id="{120BD4EA-860B-1BB6-747E-D08A38B02A01}"/>
              </a:ext>
            </a:extLst>
          </p:cNvPr>
          <p:cNvSpPr>
            <a:spLocks noGrp="1"/>
          </p:cNvSpPr>
          <p:nvPr>
            <p:ph type="sldNum" sz="quarter" idx="12"/>
          </p:nvPr>
        </p:nvSpPr>
        <p:spPr/>
        <p:txBody>
          <a:bodyPr/>
          <a:lstStyle/>
          <a:p>
            <a:fld id="{E7687761-FC87-4A57-BD27-270B4C7228C2}" type="slidenum">
              <a:rPr lang="en-IN" smtClean="0">
                <a:solidFill>
                  <a:schemeClr val="tx1"/>
                </a:solidFill>
              </a:rPr>
              <a:t>25</a:t>
            </a:fld>
            <a:endParaRPr lang="en-IN" dirty="0">
              <a:solidFill>
                <a:schemeClr val="tx1"/>
              </a:solidFill>
            </a:endParaRPr>
          </a:p>
        </p:txBody>
      </p:sp>
      <p:cxnSp>
        <p:nvCxnSpPr>
          <p:cNvPr id="21" name="Straight Connector 20">
            <a:extLst>
              <a:ext uri="{FF2B5EF4-FFF2-40B4-BE49-F238E27FC236}">
                <a16:creationId xmlns:a16="http://schemas.microsoft.com/office/drawing/2014/main" id="{AADE3E3B-80A0-7B4B-C6DF-DD8A5EFBECEB}"/>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Exchange of planet carrier bearing by Winergy">
            <a:hlinkClick r:id="" action="ppaction://media"/>
            <a:extLst>
              <a:ext uri="{FF2B5EF4-FFF2-40B4-BE49-F238E27FC236}">
                <a16:creationId xmlns:a16="http://schemas.microsoft.com/office/drawing/2014/main" id="{A9F2E7B2-6130-E114-7EA3-02E93DA90D9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36283" y="2014185"/>
            <a:ext cx="5839377" cy="3284650"/>
          </a:xfrm>
          <a:prstGeom prst="rect">
            <a:avLst/>
          </a:prstGeom>
        </p:spPr>
      </p:pic>
      <p:sp>
        <p:nvSpPr>
          <p:cNvPr id="5" name="TextBox 4">
            <a:extLst>
              <a:ext uri="{FF2B5EF4-FFF2-40B4-BE49-F238E27FC236}">
                <a16:creationId xmlns:a16="http://schemas.microsoft.com/office/drawing/2014/main" id="{211DB6BE-86D8-80B6-23E6-FFC7DF7C238B}"/>
              </a:ext>
            </a:extLst>
          </p:cNvPr>
          <p:cNvSpPr txBox="1"/>
          <p:nvPr/>
        </p:nvSpPr>
        <p:spPr>
          <a:xfrm>
            <a:off x="6096000" y="5440236"/>
            <a:ext cx="5785629" cy="477054"/>
          </a:xfrm>
          <a:prstGeom prst="rect">
            <a:avLst/>
          </a:prstGeom>
          <a:noFill/>
        </p:spPr>
        <p:txBody>
          <a:bodyPr wrap="square">
            <a:spAutoFit/>
          </a:bodyPr>
          <a:lstStyle/>
          <a:p>
            <a:pPr algn="ctr"/>
            <a:r>
              <a:rPr lang="en-GB" sz="1400" b="1" dirty="0"/>
              <a:t>Video 7.1 : </a:t>
            </a:r>
            <a:r>
              <a:rPr lang="en-GB" sz="1400" dirty="0"/>
              <a:t> </a:t>
            </a:r>
            <a:r>
              <a:rPr lang="en-US" sz="1400" i="0" dirty="0">
                <a:solidFill>
                  <a:srgbClr val="0F0F0F"/>
                </a:solidFill>
                <a:effectLst/>
                <a:highlight>
                  <a:srgbClr val="FFFFFF"/>
                </a:highlight>
              </a:rPr>
              <a:t>Exchange of planet carrier bearing by </a:t>
            </a:r>
            <a:r>
              <a:rPr lang="en-US" sz="1400" i="0" dirty="0" err="1">
                <a:solidFill>
                  <a:srgbClr val="0F0F0F"/>
                </a:solidFill>
                <a:effectLst/>
                <a:highlight>
                  <a:srgbClr val="FFFFFF"/>
                </a:highlight>
              </a:rPr>
              <a:t>Winergy</a:t>
            </a:r>
            <a:endParaRPr lang="en-US" sz="1400" i="0" dirty="0">
              <a:solidFill>
                <a:srgbClr val="0F0F0F"/>
              </a:solidFill>
              <a:effectLst/>
              <a:highlight>
                <a:srgbClr val="FFFFFF"/>
              </a:highlight>
            </a:endParaRPr>
          </a:p>
          <a:p>
            <a:pPr algn="ctr"/>
            <a:r>
              <a:rPr lang="en-GB" sz="1100" b="1" dirty="0">
                <a:solidFill>
                  <a:schemeClr val="accent1">
                    <a:lumMod val="75000"/>
                  </a:schemeClr>
                </a:solidFill>
              </a:rPr>
              <a:t>( Source : </a:t>
            </a:r>
            <a:r>
              <a:rPr lang="en-GB" sz="1100" b="1" dirty="0">
                <a:solidFill>
                  <a:schemeClr val="accent1">
                    <a:lumMod val="75000"/>
                  </a:schemeClr>
                </a:solidFill>
                <a:hlinkClick r:id="rId8"/>
              </a:rPr>
              <a:t>https://www.youtube.com/watch?v=-2m80nuC5-g</a:t>
            </a:r>
            <a:r>
              <a:rPr lang="en-GB" sz="1100" b="1" dirty="0">
                <a:solidFill>
                  <a:schemeClr val="accent1">
                    <a:lumMod val="75000"/>
                  </a:schemeClr>
                </a:solidFill>
              </a:rPr>
              <a:t> ) </a:t>
            </a:r>
            <a:endParaRPr lang="LID4096" sz="1100" b="1" dirty="0">
              <a:solidFill>
                <a:schemeClr val="accent1">
                  <a:lumMod val="75000"/>
                </a:schemeClr>
              </a:solidFill>
            </a:endParaRPr>
          </a:p>
        </p:txBody>
      </p:sp>
      <p:sp>
        <p:nvSpPr>
          <p:cNvPr id="8" name="Footer Placeholder 7">
            <a:extLst>
              <a:ext uri="{FF2B5EF4-FFF2-40B4-BE49-F238E27FC236}">
                <a16:creationId xmlns:a16="http://schemas.microsoft.com/office/drawing/2014/main" id="{E3B7DBA0-E0F1-DFD9-F167-FA3FE53E4754}"/>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95418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fade">
                                      <p:cBhvr>
                                        <p:cTn id="3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4"/>
                </p:tgtEl>
              </p:cMediaNode>
            </p:video>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602142"/>
            <a:ext cx="10515600" cy="839755"/>
          </a:xfrm>
        </p:spPr>
        <p:txBody>
          <a:bodyPr>
            <a:normAutofit fontScale="90000"/>
          </a:bodyPr>
          <a:lstStyle/>
          <a:p>
            <a:pPr algn="ct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7. Current challenge</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6" name="TextBox 5">
            <a:extLst>
              <a:ext uri="{FF2B5EF4-FFF2-40B4-BE49-F238E27FC236}">
                <a16:creationId xmlns:a16="http://schemas.microsoft.com/office/drawing/2014/main" id="{FDD1A68B-B3AC-7965-F536-31DC11A7F668}"/>
              </a:ext>
            </a:extLst>
          </p:cNvPr>
          <p:cNvSpPr txBox="1"/>
          <p:nvPr/>
        </p:nvSpPr>
        <p:spPr>
          <a:xfrm>
            <a:off x="383458" y="1858297"/>
            <a:ext cx="5466736" cy="1631216"/>
          </a:xfrm>
          <a:prstGeom prst="rect">
            <a:avLst/>
          </a:prstGeom>
          <a:noFill/>
        </p:spPr>
        <p:txBody>
          <a:bodyPr wrap="square" rtlCol="0">
            <a:spAutoFit/>
          </a:bodyPr>
          <a:lstStyle/>
          <a:p>
            <a:r>
              <a:rPr lang="en-GB" b="1" dirty="0"/>
              <a:t>3. Structural Vibrations and Resonance:</a:t>
            </a:r>
          </a:p>
          <a:p>
            <a:endParaRPr lang="en-GB" b="1" dirty="0"/>
          </a:p>
          <a:p>
            <a:pPr algn="just"/>
            <a:r>
              <a:rPr lang="en-GB" sz="1600" dirty="0"/>
              <a:t>The drive train is prone to vibrations and resonance, leading to component fatigue and failure. Improved damping techniques and robust design standards are essential to mitigate these effects. </a:t>
            </a:r>
            <a:r>
              <a:rPr lang="en-GB" sz="1600" dirty="0">
                <a:solidFill>
                  <a:srgbClr val="0070C0"/>
                </a:solidFill>
                <a:hlinkClick r:id="" action="ppaction://noaction"/>
              </a:rPr>
              <a:t>[23]</a:t>
            </a:r>
            <a:endParaRPr lang="LID4096" sz="1600" dirty="0">
              <a:solidFill>
                <a:srgbClr val="0070C0"/>
              </a:solidFill>
            </a:endParaRPr>
          </a:p>
        </p:txBody>
      </p:sp>
      <p:sp>
        <p:nvSpPr>
          <p:cNvPr id="9" name="TextBox 8">
            <a:extLst>
              <a:ext uri="{FF2B5EF4-FFF2-40B4-BE49-F238E27FC236}">
                <a16:creationId xmlns:a16="http://schemas.microsoft.com/office/drawing/2014/main" id="{A6EC35E7-FD13-4F78-8F8E-20FF41D725E6}"/>
              </a:ext>
            </a:extLst>
          </p:cNvPr>
          <p:cNvSpPr txBox="1"/>
          <p:nvPr/>
        </p:nvSpPr>
        <p:spPr>
          <a:xfrm>
            <a:off x="383458" y="3981259"/>
            <a:ext cx="5466736" cy="1384995"/>
          </a:xfrm>
          <a:prstGeom prst="rect">
            <a:avLst/>
          </a:prstGeom>
          <a:noFill/>
        </p:spPr>
        <p:txBody>
          <a:bodyPr wrap="square">
            <a:spAutoFit/>
          </a:bodyPr>
          <a:lstStyle/>
          <a:p>
            <a:pPr algn="just"/>
            <a:r>
              <a:rPr lang="en-GB" b="1" dirty="0"/>
              <a:t>4. Condition Monitoring and Predictive Maintenance:</a:t>
            </a:r>
          </a:p>
          <a:p>
            <a:pPr algn="just"/>
            <a:endParaRPr lang="en-GB" b="1" dirty="0"/>
          </a:p>
          <a:p>
            <a:pPr algn="just"/>
            <a:r>
              <a:rPr lang="en-GB" sz="1600" dirty="0"/>
              <a:t>Integrating sophisticated condition monitoring systems and predictive maintenance strategies is crucial for early fault detection and prevention of catastrophic failures.</a:t>
            </a:r>
            <a:r>
              <a:rPr lang="en-GB" sz="1600" dirty="0">
                <a:solidFill>
                  <a:srgbClr val="0070C0"/>
                </a:solidFill>
                <a:hlinkClick r:id="" action="ppaction://noaction"/>
              </a:rPr>
              <a:t>[24]</a:t>
            </a:r>
            <a:endParaRPr lang="LID4096" sz="1600" dirty="0">
              <a:solidFill>
                <a:srgbClr val="0070C0"/>
              </a:solidFill>
            </a:endParaRPr>
          </a:p>
        </p:txBody>
      </p:sp>
      <p:sp>
        <p:nvSpPr>
          <p:cNvPr id="8" name="Rectangle 7">
            <a:extLst>
              <a:ext uri="{FF2B5EF4-FFF2-40B4-BE49-F238E27FC236}">
                <a16:creationId xmlns:a16="http://schemas.microsoft.com/office/drawing/2014/main" id="{4957BC91-E7A7-1DD0-260C-2286AC45EEFB}"/>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Date Placeholder 17">
            <a:extLst>
              <a:ext uri="{FF2B5EF4-FFF2-40B4-BE49-F238E27FC236}">
                <a16:creationId xmlns:a16="http://schemas.microsoft.com/office/drawing/2014/main" id="{10EEF118-49D3-51EE-8AC8-595A9FF51A1C}"/>
              </a:ext>
            </a:extLst>
          </p:cNvPr>
          <p:cNvSpPr>
            <a:spLocks noGrp="1"/>
          </p:cNvSpPr>
          <p:nvPr>
            <p:ph type="dt" sz="half" idx="10"/>
          </p:nvPr>
        </p:nvSpPr>
        <p:spPr/>
        <p:txBody>
          <a:bodyPr/>
          <a:lstStyle/>
          <a:p>
            <a:fld id="{DC5BFA52-D16C-4D75-9831-BA41EF6A84B2}" type="datetime1">
              <a:rPr lang="en-IN" smtClean="0">
                <a:solidFill>
                  <a:schemeClr val="tx1"/>
                </a:solidFill>
              </a:rPr>
              <a:t>24-05-2024</a:t>
            </a:fld>
            <a:endParaRPr lang="en-IN" dirty="0">
              <a:solidFill>
                <a:schemeClr val="tx1"/>
              </a:solidFill>
            </a:endParaRPr>
          </a:p>
        </p:txBody>
      </p:sp>
      <p:sp>
        <p:nvSpPr>
          <p:cNvPr id="19" name="Slide Number Placeholder 18">
            <a:extLst>
              <a:ext uri="{FF2B5EF4-FFF2-40B4-BE49-F238E27FC236}">
                <a16:creationId xmlns:a16="http://schemas.microsoft.com/office/drawing/2014/main" id="{A919447E-DE02-05D0-FF40-44B36F3B31A1}"/>
              </a:ext>
            </a:extLst>
          </p:cNvPr>
          <p:cNvSpPr>
            <a:spLocks noGrp="1"/>
          </p:cNvSpPr>
          <p:nvPr>
            <p:ph type="sldNum" sz="quarter" idx="12"/>
          </p:nvPr>
        </p:nvSpPr>
        <p:spPr/>
        <p:txBody>
          <a:bodyPr/>
          <a:lstStyle/>
          <a:p>
            <a:fld id="{E7687761-FC87-4A57-BD27-270B4C7228C2}" type="slidenum">
              <a:rPr lang="en-IN" smtClean="0">
                <a:solidFill>
                  <a:schemeClr val="tx1"/>
                </a:solidFill>
              </a:rPr>
              <a:t>26</a:t>
            </a:fld>
            <a:endParaRPr lang="en-IN" dirty="0">
              <a:solidFill>
                <a:schemeClr val="tx1"/>
              </a:solidFill>
            </a:endParaRPr>
          </a:p>
        </p:txBody>
      </p:sp>
      <p:cxnSp>
        <p:nvCxnSpPr>
          <p:cNvPr id="20" name="Straight Connector 19">
            <a:extLst>
              <a:ext uri="{FF2B5EF4-FFF2-40B4-BE49-F238E27FC236}">
                <a16:creationId xmlns:a16="http://schemas.microsoft.com/office/drawing/2014/main" id="{C7889840-8CF0-076B-2136-19BA6432170E}"/>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wind turbine&#10;&#10;Description automatically generated">
            <a:extLst>
              <a:ext uri="{FF2B5EF4-FFF2-40B4-BE49-F238E27FC236}">
                <a16:creationId xmlns:a16="http://schemas.microsoft.com/office/drawing/2014/main" id="{C9531927-DF98-C68D-6174-831E4E06F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0551" y="1873518"/>
            <a:ext cx="5043837" cy="3504638"/>
          </a:xfrm>
          <a:prstGeom prst="rect">
            <a:avLst/>
          </a:prstGeom>
        </p:spPr>
      </p:pic>
      <p:sp>
        <p:nvSpPr>
          <p:cNvPr id="5" name="TextBox 4">
            <a:extLst>
              <a:ext uri="{FF2B5EF4-FFF2-40B4-BE49-F238E27FC236}">
                <a16:creationId xmlns:a16="http://schemas.microsoft.com/office/drawing/2014/main" id="{D81690D2-5688-EBC4-3C45-00BF97C019AD}"/>
              </a:ext>
            </a:extLst>
          </p:cNvPr>
          <p:cNvSpPr txBox="1"/>
          <p:nvPr/>
        </p:nvSpPr>
        <p:spPr>
          <a:xfrm>
            <a:off x="6457245" y="5543652"/>
            <a:ext cx="5573693" cy="307777"/>
          </a:xfrm>
          <a:prstGeom prst="rect">
            <a:avLst/>
          </a:prstGeom>
          <a:noFill/>
        </p:spPr>
        <p:txBody>
          <a:bodyPr wrap="square">
            <a:spAutoFit/>
          </a:bodyPr>
          <a:lstStyle/>
          <a:p>
            <a:r>
              <a:rPr lang="en-GB" sz="1400" b="1" dirty="0"/>
              <a:t>Figure 7.1 : </a:t>
            </a:r>
            <a:r>
              <a:rPr lang="en-US" sz="1400" dirty="0"/>
              <a:t>Noise and vibration monitoring in WT bearings</a:t>
            </a:r>
            <a:r>
              <a:rPr lang="en-US" sz="1400" b="1" dirty="0"/>
              <a:t> </a:t>
            </a:r>
            <a:r>
              <a:rPr lang="en-GB" sz="1400" b="1" dirty="0">
                <a:solidFill>
                  <a:schemeClr val="accent1">
                    <a:lumMod val="75000"/>
                  </a:schemeClr>
                </a:solidFill>
              </a:rPr>
              <a:t>[Source : SKF] </a:t>
            </a:r>
            <a:endParaRPr lang="LID4096" sz="1400" b="1" dirty="0">
              <a:solidFill>
                <a:schemeClr val="accent1">
                  <a:lumMod val="75000"/>
                </a:schemeClr>
              </a:solidFill>
            </a:endParaRPr>
          </a:p>
        </p:txBody>
      </p:sp>
      <p:sp>
        <p:nvSpPr>
          <p:cNvPr id="3" name="Footer Placeholder 2">
            <a:extLst>
              <a:ext uri="{FF2B5EF4-FFF2-40B4-BE49-F238E27FC236}">
                <a16:creationId xmlns:a16="http://schemas.microsoft.com/office/drawing/2014/main" id="{1D8D05BD-CD94-42CE-CAFB-AFD4012B0AD5}"/>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3547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Effect transition="in" filter="fade">
                                      <p:cBhvr>
                                        <p:cTn id="30"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602142"/>
            <a:ext cx="10515600" cy="839755"/>
          </a:xfrm>
        </p:spPr>
        <p:txBody>
          <a:bodyPr>
            <a:normAutofit fontScale="90000"/>
          </a:bodyPr>
          <a:lstStyle/>
          <a:p>
            <a:pPr algn="ctr"/>
            <a:r>
              <a:rPr lang="en-GB" sz="3100" b="1" kern="100" dirty="0">
                <a:solidFill>
                  <a:schemeClr val="accent2">
                    <a:lumMod val="50000"/>
                  </a:schemeClr>
                </a:solidFill>
                <a:effectLst/>
                <a:ea typeface="Aptos" panose="020B0004020202020204" pitchFamily="34" charset="0"/>
                <a:cs typeface="Times New Roman" panose="02020603050405020304" pitchFamily="18" charset="0"/>
              </a:rPr>
              <a:t>7. Current challenge</a:t>
            </a:r>
            <a:br>
              <a:rPr lang="en-GB" sz="4000" kern="100" dirty="0">
                <a:effectLst/>
                <a:ea typeface="Aptos" panose="020B0004020202020204" pitchFamily="34" charset="0"/>
                <a:cs typeface="Times New Roman" panose="02020603050405020304" pitchFamily="18" charset="0"/>
              </a:rPr>
            </a:br>
            <a:endParaRPr lang="en-IN" sz="4000" dirty="0">
              <a:latin typeface="+mn-lt"/>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6" name="TextBox 5">
            <a:extLst>
              <a:ext uri="{FF2B5EF4-FFF2-40B4-BE49-F238E27FC236}">
                <a16:creationId xmlns:a16="http://schemas.microsoft.com/office/drawing/2014/main" id="{FDD1A68B-B3AC-7965-F536-31DC11A7F668}"/>
              </a:ext>
            </a:extLst>
          </p:cNvPr>
          <p:cNvSpPr txBox="1"/>
          <p:nvPr/>
        </p:nvSpPr>
        <p:spPr>
          <a:xfrm>
            <a:off x="383458" y="1858297"/>
            <a:ext cx="5466736" cy="1631216"/>
          </a:xfrm>
          <a:prstGeom prst="rect">
            <a:avLst/>
          </a:prstGeom>
          <a:noFill/>
        </p:spPr>
        <p:txBody>
          <a:bodyPr wrap="square" rtlCol="0">
            <a:spAutoFit/>
          </a:bodyPr>
          <a:lstStyle/>
          <a:p>
            <a:r>
              <a:rPr lang="en-GB" b="1" dirty="0"/>
              <a:t>5. Grid Integration and Load Management:</a:t>
            </a:r>
          </a:p>
          <a:p>
            <a:endParaRPr lang="en-GB" b="1" dirty="0"/>
          </a:p>
          <a:p>
            <a:pPr algn="just"/>
            <a:r>
              <a:rPr lang="en-GB" sz="1600" dirty="0"/>
              <a:t>Efficient handling of variable loads is vital for wind power's dynamic nature. Innovations in control systems and grid integration are being developed to stabilize performance under fluctuating conditions</a:t>
            </a:r>
            <a:r>
              <a:rPr lang="en-GB" sz="1600" dirty="0">
                <a:hlinkClick r:id="" action="ppaction://noaction"/>
              </a:rPr>
              <a:t>.</a:t>
            </a:r>
            <a:r>
              <a:rPr lang="en-GB" sz="1600" dirty="0">
                <a:solidFill>
                  <a:srgbClr val="0070C0"/>
                </a:solidFill>
                <a:hlinkClick r:id="" action="ppaction://noaction"/>
              </a:rPr>
              <a:t>[24]</a:t>
            </a:r>
            <a:endParaRPr lang="LID4096" sz="1600" dirty="0">
              <a:solidFill>
                <a:srgbClr val="0070C0"/>
              </a:solidFill>
            </a:endParaRPr>
          </a:p>
        </p:txBody>
      </p:sp>
      <p:sp>
        <p:nvSpPr>
          <p:cNvPr id="9" name="TextBox 8">
            <a:extLst>
              <a:ext uri="{FF2B5EF4-FFF2-40B4-BE49-F238E27FC236}">
                <a16:creationId xmlns:a16="http://schemas.microsoft.com/office/drawing/2014/main" id="{A6EC35E7-FD13-4F78-8F8E-20FF41D725E6}"/>
              </a:ext>
            </a:extLst>
          </p:cNvPr>
          <p:cNvSpPr txBox="1"/>
          <p:nvPr/>
        </p:nvSpPr>
        <p:spPr>
          <a:xfrm>
            <a:off x="383458" y="3981259"/>
            <a:ext cx="5466736" cy="1384995"/>
          </a:xfrm>
          <a:prstGeom prst="rect">
            <a:avLst/>
          </a:prstGeom>
          <a:noFill/>
        </p:spPr>
        <p:txBody>
          <a:bodyPr wrap="square">
            <a:spAutoFit/>
          </a:bodyPr>
          <a:lstStyle/>
          <a:p>
            <a:pPr algn="just"/>
            <a:r>
              <a:rPr lang="en-GB" b="1" dirty="0"/>
              <a:t>6. Materials and Manufacturing Technologies:</a:t>
            </a:r>
          </a:p>
          <a:p>
            <a:pPr algn="just"/>
            <a:endParaRPr lang="en-GB" b="1" dirty="0"/>
          </a:p>
          <a:p>
            <a:pPr algn="just"/>
            <a:r>
              <a:rPr lang="en-GB" sz="1600" dirty="0"/>
              <a:t>Advancements in materials science, such as high-strength composites and improved steel alloys, enhance the durability and performance of drive train components</a:t>
            </a:r>
            <a:r>
              <a:rPr lang="en-GB" sz="1600" dirty="0">
                <a:hlinkClick r:id="" action="ppaction://noaction"/>
              </a:rPr>
              <a:t>.</a:t>
            </a:r>
            <a:r>
              <a:rPr lang="en-GB" sz="1600" dirty="0">
                <a:solidFill>
                  <a:srgbClr val="0070C0"/>
                </a:solidFill>
                <a:hlinkClick r:id="" action="ppaction://noaction"/>
              </a:rPr>
              <a:t>[22]</a:t>
            </a:r>
            <a:endParaRPr lang="LID4096" sz="1600" dirty="0">
              <a:solidFill>
                <a:srgbClr val="0070C0"/>
              </a:solidFill>
            </a:endParaRPr>
          </a:p>
        </p:txBody>
      </p:sp>
      <p:sp>
        <p:nvSpPr>
          <p:cNvPr id="12" name="Rectangle 11">
            <a:extLst>
              <a:ext uri="{FF2B5EF4-FFF2-40B4-BE49-F238E27FC236}">
                <a16:creationId xmlns:a16="http://schemas.microsoft.com/office/drawing/2014/main" id="{629915C3-0DD3-E5D4-B50F-2A9B92FDF19A}"/>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8" name="Date Placeholder 17">
            <a:extLst>
              <a:ext uri="{FF2B5EF4-FFF2-40B4-BE49-F238E27FC236}">
                <a16:creationId xmlns:a16="http://schemas.microsoft.com/office/drawing/2014/main" id="{5300E64F-FB90-49FA-F539-CD17E965E214}"/>
              </a:ext>
            </a:extLst>
          </p:cNvPr>
          <p:cNvSpPr>
            <a:spLocks noGrp="1"/>
          </p:cNvSpPr>
          <p:nvPr>
            <p:ph type="dt" sz="half" idx="10"/>
          </p:nvPr>
        </p:nvSpPr>
        <p:spPr/>
        <p:txBody>
          <a:bodyPr/>
          <a:lstStyle/>
          <a:p>
            <a:fld id="{3AA1DCEC-58A9-4306-9FC3-E2FACE8B17F8}" type="datetime1">
              <a:rPr lang="en-IN" smtClean="0">
                <a:solidFill>
                  <a:schemeClr val="tx1"/>
                </a:solidFill>
              </a:rPr>
              <a:t>24-05-2024</a:t>
            </a:fld>
            <a:endParaRPr lang="en-IN" dirty="0">
              <a:solidFill>
                <a:schemeClr val="tx1"/>
              </a:solidFill>
            </a:endParaRPr>
          </a:p>
        </p:txBody>
      </p:sp>
      <p:sp>
        <p:nvSpPr>
          <p:cNvPr id="19" name="Slide Number Placeholder 18">
            <a:extLst>
              <a:ext uri="{FF2B5EF4-FFF2-40B4-BE49-F238E27FC236}">
                <a16:creationId xmlns:a16="http://schemas.microsoft.com/office/drawing/2014/main" id="{BA366D5C-2433-9437-C845-25E684E6C14F}"/>
              </a:ext>
            </a:extLst>
          </p:cNvPr>
          <p:cNvSpPr>
            <a:spLocks noGrp="1"/>
          </p:cNvSpPr>
          <p:nvPr>
            <p:ph type="sldNum" sz="quarter" idx="12"/>
          </p:nvPr>
        </p:nvSpPr>
        <p:spPr/>
        <p:txBody>
          <a:bodyPr/>
          <a:lstStyle/>
          <a:p>
            <a:fld id="{E7687761-FC87-4A57-BD27-270B4C7228C2}" type="slidenum">
              <a:rPr lang="en-IN" smtClean="0">
                <a:solidFill>
                  <a:schemeClr val="tx1"/>
                </a:solidFill>
              </a:rPr>
              <a:t>27</a:t>
            </a:fld>
            <a:endParaRPr lang="en-IN" dirty="0">
              <a:solidFill>
                <a:schemeClr val="tx1"/>
              </a:solidFill>
            </a:endParaRPr>
          </a:p>
        </p:txBody>
      </p:sp>
      <p:cxnSp>
        <p:nvCxnSpPr>
          <p:cNvPr id="20" name="Straight Connector 19">
            <a:extLst>
              <a:ext uri="{FF2B5EF4-FFF2-40B4-BE49-F238E27FC236}">
                <a16:creationId xmlns:a16="http://schemas.microsoft.com/office/drawing/2014/main" id="{5382AED3-64CD-1057-5591-5DB7C5BF7DCC}"/>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Diagram of a wind turbine&#10;&#10;Description automatically generated">
            <a:extLst>
              <a:ext uri="{FF2B5EF4-FFF2-40B4-BE49-F238E27FC236}">
                <a16:creationId xmlns:a16="http://schemas.microsoft.com/office/drawing/2014/main" id="{7C1B2564-4596-5393-81D4-FF2FC928F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835" y="1358389"/>
            <a:ext cx="4322892" cy="4386000"/>
          </a:xfrm>
          <a:prstGeom prst="rect">
            <a:avLst/>
          </a:prstGeom>
        </p:spPr>
      </p:pic>
      <p:sp>
        <p:nvSpPr>
          <p:cNvPr id="5" name="TextBox 4">
            <a:extLst>
              <a:ext uri="{FF2B5EF4-FFF2-40B4-BE49-F238E27FC236}">
                <a16:creationId xmlns:a16="http://schemas.microsoft.com/office/drawing/2014/main" id="{E865B10D-4320-57B0-A7F5-91FD39265D8E}"/>
              </a:ext>
            </a:extLst>
          </p:cNvPr>
          <p:cNvSpPr txBox="1"/>
          <p:nvPr/>
        </p:nvSpPr>
        <p:spPr>
          <a:xfrm>
            <a:off x="6873176" y="5766921"/>
            <a:ext cx="4928444" cy="307777"/>
          </a:xfrm>
          <a:prstGeom prst="rect">
            <a:avLst/>
          </a:prstGeom>
          <a:noFill/>
        </p:spPr>
        <p:txBody>
          <a:bodyPr wrap="square">
            <a:spAutoFit/>
          </a:bodyPr>
          <a:lstStyle/>
          <a:p>
            <a:r>
              <a:rPr lang="en-GB" sz="1400" b="1" dirty="0"/>
              <a:t>Figure 7.2 : </a:t>
            </a:r>
            <a:r>
              <a:rPr lang="en-US" sz="1400" b="1" dirty="0"/>
              <a:t>Large-scale wind power grid integration </a:t>
            </a:r>
            <a:r>
              <a:rPr lang="en-GB" sz="1400" b="1" dirty="0">
                <a:solidFill>
                  <a:schemeClr val="accent1">
                    <a:lumMod val="75000"/>
                  </a:schemeClr>
                </a:solidFill>
              </a:rPr>
              <a:t>[Source : 25]</a:t>
            </a:r>
            <a:endParaRPr lang="LID4096" sz="1400" b="1" dirty="0">
              <a:solidFill>
                <a:schemeClr val="accent1">
                  <a:lumMod val="75000"/>
                </a:schemeClr>
              </a:solidFill>
            </a:endParaRPr>
          </a:p>
        </p:txBody>
      </p:sp>
      <p:sp>
        <p:nvSpPr>
          <p:cNvPr id="3" name="Footer Placeholder 2">
            <a:extLst>
              <a:ext uri="{FF2B5EF4-FFF2-40B4-BE49-F238E27FC236}">
                <a16:creationId xmlns:a16="http://schemas.microsoft.com/office/drawing/2014/main" id="{3AD42CDA-CDA0-AE23-CFF0-93C8612114B4}"/>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304940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Effect transition="in" filter="fade">
                                      <p:cBhvr>
                                        <p:cTn id="30"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587829"/>
            <a:ext cx="10515600" cy="839755"/>
          </a:xfrm>
        </p:spPr>
        <p:txBody>
          <a:bodyPr>
            <a:normAutofit/>
          </a:bodyPr>
          <a:lstStyle/>
          <a:p>
            <a:pPr algn="ctr"/>
            <a:r>
              <a:rPr lang="en-IN" sz="2800" b="1" dirty="0">
                <a:solidFill>
                  <a:schemeClr val="accent2">
                    <a:lumMod val="50000"/>
                  </a:schemeClr>
                </a:solidFill>
              </a:rPr>
              <a:t>8. Summary and Outlook</a:t>
            </a:r>
          </a:p>
        </p:txBody>
      </p:sp>
      <p:sp>
        <p:nvSpPr>
          <p:cNvPr id="3" name="Content Placeholder 2">
            <a:extLst>
              <a:ext uri="{FF2B5EF4-FFF2-40B4-BE49-F238E27FC236}">
                <a16:creationId xmlns:a16="http://schemas.microsoft.com/office/drawing/2014/main" id="{CF25E179-BA05-BAAE-FBAA-821FCAD3C145}"/>
              </a:ext>
            </a:extLst>
          </p:cNvPr>
          <p:cNvSpPr>
            <a:spLocks noGrp="1"/>
          </p:cNvSpPr>
          <p:nvPr>
            <p:ph idx="1"/>
          </p:nvPr>
        </p:nvSpPr>
        <p:spPr>
          <a:xfrm>
            <a:off x="541176" y="1494971"/>
            <a:ext cx="11131420" cy="1444172"/>
          </a:xfrm>
        </p:spPr>
        <p:txBody>
          <a:bodyPr>
            <a:noAutofit/>
          </a:bodyPr>
          <a:lstStyle/>
          <a:p>
            <a:pPr marL="0" lvl="0" indent="0">
              <a:lnSpc>
                <a:spcPct val="150000"/>
              </a:lnSpc>
              <a:buNone/>
            </a:pPr>
            <a:r>
              <a:rPr lang="en-GB" sz="1800" b="1" dirty="0"/>
              <a:t>Roller bearings and sliding bearings both are used but, </a:t>
            </a:r>
            <a:r>
              <a:rPr lang="en-US" sz="1800" dirty="0"/>
              <a:t>The use of sliding bearings instead of rolling bearings in planetary gearbox makes it possible to increase the power density with lower component costs and higher reliability. </a:t>
            </a:r>
            <a:r>
              <a:rPr lang="en-US" sz="1800" dirty="0">
                <a:hlinkClick r:id="rId2" action="ppaction://hlinksldjump"/>
              </a:rPr>
              <a:t>[2]</a:t>
            </a:r>
            <a:endParaRPr lang="en-GB" sz="1800" kern="100" dirty="0">
              <a:effectLst/>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12" name="Rectangle 11">
            <a:extLst>
              <a:ext uri="{FF2B5EF4-FFF2-40B4-BE49-F238E27FC236}">
                <a16:creationId xmlns:a16="http://schemas.microsoft.com/office/drawing/2014/main" id="{12EB4FEF-3CE6-1442-9B70-3ED03C761447}"/>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Date Placeholder 14">
            <a:extLst>
              <a:ext uri="{FF2B5EF4-FFF2-40B4-BE49-F238E27FC236}">
                <a16:creationId xmlns:a16="http://schemas.microsoft.com/office/drawing/2014/main" id="{BA43996F-CFFA-90FB-FA89-F93A78C1CFCF}"/>
              </a:ext>
            </a:extLst>
          </p:cNvPr>
          <p:cNvSpPr>
            <a:spLocks noGrp="1"/>
          </p:cNvSpPr>
          <p:nvPr>
            <p:ph type="dt" sz="half" idx="10"/>
          </p:nvPr>
        </p:nvSpPr>
        <p:spPr/>
        <p:txBody>
          <a:bodyPr/>
          <a:lstStyle/>
          <a:p>
            <a:fld id="{960AEE87-1AB1-43CB-BB73-19A78A4C9FB5}" type="datetime1">
              <a:rPr lang="en-IN" smtClean="0">
                <a:solidFill>
                  <a:schemeClr val="tx1"/>
                </a:solidFill>
              </a:rPr>
              <a:t>24-05-2024</a:t>
            </a:fld>
            <a:endParaRPr lang="en-IN" dirty="0">
              <a:solidFill>
                <a:schemeClr val="tx1"/>
              </a:solidFill>
            </a:endParaRPr>
          </a:p>
        </p:txBody>
      </p:sp>
      <p:sp>
        <p:nvSpPr>
          <p:cNvPr id="16" name="Slide Number Placeholder 15">
            <a:extLst>
              <a:ext uri="{FF2B5EF4-FFF2-40B4-BE49-F238E27FC236}">
                <a16:creationId xmlns:a16="http://schemas.microsoft.com/office/drawing/2014/main" id="{5946E1E9-C415-4504-2A26-66CABF261A06}"/>
              </a:ext>
            </a:extLst>
          </p:cNvPr>
          <p:cNvSpPr>
            <a:spLocks noGrp="1"/>
          </p:cNvSpPr>
          <p:nvPr>
            <p:ph type="sldNum" sz="quarter" idx="12"/>
          </p:nvPr>
        </p:nvSpPr>
        <p:spPr/>
        <p:txBody>
          <a:bodyPr/>
          <a:lstStyle/>
          <a:p>
            <a:fld id="{E7687761-FC87-4A57-BD27-270B4C7228C2}" type="slidenum">
              <a:rPr lang="en-IN" smtClean="0">
                <a:solidFill>
                  <a:schemeClr val="tx1"/>
                </a:solidFill>
              </a:rPr>
              <a:t>28</a:t>
            </a:fld>
            <a:endParaRPr lang="en-IN" dirty="0">
              <a:solidFill>
                <a:schemeClr val="tx1"/>
              </a:solidFill>
            </a:endParaRPr>
          </a:p>
        </p:txBody>
      </p:sp>
      <p:cxnSp>
        <p:nvCxnSpPr>
          <p:cNvPr id="17" name="Straight Connector 16">
            <a:extLst>
              <a:ext uri="{FF2B5EF4-FFF2-40B4-BE49-F238E27FC236}">
                <a16:creationId xmlns:a16="http://schemas.microsoft.com/office/drawing/2014/main" id="{6C2B5CE7-5CE5-030A-D565-DF5E74B54E8E}"/>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6CE2A03-E33A-EA5D-1BE9-632271FA86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7995" y="2825228"/>
            <a:ext cx="7596010" cy="3041372"/>
          </a:xfrm>
          <a:prstGeom prst="rect">
            <a:avLst/>
          </a:prstGeom>
        </p:spPr>
      </p:pic>
      <p:sp>
        <p:nvSpPr>
          <p:cNvPr id="4" name="TextBox 3">
            <a:extLst>
              <a:ext uri="{FF2B5EF4-FFF2-40B4-BE49-F238E27FC236}">
                <a16:creationId xmlns:a16="http://schemas.microsoft.com/office/drawing/2014/main" id="{82A2697D-F77D-4038-ED87-828A57F44928}"/>
              </a:ext>
            </a:extLst>
          </p:cNvPr>
          <p:cNvSpPr txBox="1"/>
          <p:nvPr/>
        </p:nvSpPr>
        <p:spPr>
          <a:xfrm>
            <a:off x="4655140" y="5935566"/>
            <a:ext cx="5785629" cy="307777"/>
          </a:xfrm>
          <a:prstGeom prst="rect">
            <a:avLst/>
          </a:prstGeom>
          <a:noFill/>
        </p:spPr>
        <p:txBody>
          <a:bodyPr wrap="square">
            <a:spAutoFit/>
          </a:bodyPr>
          <a:lstStyle/>
          <a:p>
            <a:r>
              <a:rPr lang="en-GB" sz="1400" b="1" dirty="0"/>
              <a:t>Figure 8.1 : </a:t>
            </a:r>
            <a:r>
              <a:rPr lang="en-US" sz="1400" b="1" dirty="0"/>
              <a:t>Wind turbine Gearbox </a:t>
            </a:r>
            <a:r>
              <a:rPr lang="en-GB" sz="1400" b="1" dirty="0">
                <a:solidFill>
                  <a:schemeClr val="accent1">
                    <a:lumMod val="75000"/>
                  </a:schemeClr>
                </a:solidFill>
              </a:rPr>
              <a:t>[Source : ZF</a:t>
            </a:r>
            <a:r>
              <a:rPr lang="en-GB" sz="1400" b="1" dirty="0">
                <a:solidFill>
                  <a:schemeClr val="accent1">
                    <a:lumMod val="75000"/>
                  </a:schemeClr>
                </a:solidFill>
                <a:hlinkClick r:id="" action="ppaction://noaction"/>
              </a:rPr>
              <a:t>] </a:t>
            </a:r>
            <a:endParaRPr lang="LID4096" sz="1400" b="1" dirty="0">
              <a:solidFill>
                <a:schemeClr val="accent1">
                  <a:lumMod val="75000"/>
                </a:schemeClr>
              </a:solidFill>
            </a:endParaRPr>
          </a:p>
        </p:txBody>
      </p:sp>
      <p:sp>
        <p:nvSpPr>
          <p:cNvPr id="6" name="Footer Placeholder 5">
            <a:extLst>
              <a:ext uri="{FF2B5EF4-FFF2-40B4-BE49-F238E27FC236}">
                <a16:creationId xmlns:a16="http://schemas.microsoft.com/office/drawing/2014/main" id="{18779E35-A56F-58FE-A034-61995C7A0000}"/>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33789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587829"/>
            <a:ext cx="10515600" cy="839755"/>
          </a:xfrm>
        </p:spPr>
        <p:txBody>
          <a:bodyPr>
            <a:normAutofit/>
          </a:bodyPr>
          <a:lstStyle/>
          <a:p>
            <a:pPr algn="ctr"/>
            <a:r>
              <a:rPr lang="en-IN" sz="2800" b="1" dirty="0">
                <a:solidFill>
                  <a:schemeClr val="accent2">
                    <a:lumMod val="50000"/>
                  </a:schemeClr>
                </a:solidFill>
              </a:rPr>
              <a:t>9. Supplementary Video</a:t>
            </a: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12" name="Rectangle 11">
            <a:extLst>
              <a:ext uri="{FF2B5EF4-FFF2-40B4-BE49-F238E27FC236}">
                <a16:creationId xmlns:a16="http://schemas.microsoft.com/office/drawing/2014/main" id="{12EB4FEF-3CE6-1442-9B70-3ED03C761447}"/>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Date Placeholder 14">
            <a:extLst>
              <a:ext uri="{FF2B5EF4-FFF2-40B4-BE49-F238E27FC236}">
                <a16:creationId xmlns:a16="http://schemas.microsoft.com/office/drawing/2014/main" id="{BA43996F-CFFA-90FB-FA89-F93A78C1CFCF}"/>
              </a:ext>
            </a:extLst>
          </p:cNvPr>
          <p:cNvSpPr>
            <a:spLocks noGrp="1"/>
          </p:cNvSpPr>
          <p:nvPr>
            <p:ph type="dt" sz="half" idx="10"/>
          </p:nvPr>
        </p:nvSpPr>
        <p:spPr/>
        <p:txBody>
          <a:bodyPr/>
          <a:lstStyle/>
          <a:p>
            <a:fld id="{960AEE87-1AB1-43CB-BB73-19A78A4C9FB5}" type="datetime1">
              <a:rPr lang="en-IN" smtClean="0">
                <a:solidFill>
                  <a:schemeClr val="tx1"/>
                </a:solidFill>
              </a:rPr>
              <a:t>24-05-2024</a:t>
            </a:fld>
            <a:endParaRPr lang="en-IN" dirty="0">
              <a:solidFill>
                <a:schemeClr val="tx1"/>
              </a:solidFill>
            </a:endParaRPr>
          </a:p>
        </p:txBody>
      </p:sp>
      <p:sp>
        <p:nvSpPr>
          <p:cNvPr id="16" name="Slide Number Placeholder 15">
            <a:extLst>
              <a:ext uri="{FF2B5EF4-FFF2-40B4-BE49-F238E27FC236}">
                <a16:creationId xmlns:a16="http://schemas.microsoft.com/office/drawing/2014/main" id="{5946E1E9-C415-4504-2A26-66CABF261A06}"/>
              </a:ext>
            </a:extLst>
          </p:cNvPr>
          <p:cNvSpPr>
            <a:spLocks noGrp="1"/>
          </p:cNvSpPr>
          <p:nvPr>
            <p:ph type="sldNum" sz="quarter" idx="12"/>
          </p:nvPr>
        </p:nvSpPr>
        <p:spPr/>
        <p:txBody>
          <a:bodyPr/>
          <a:lstStyle/>
          <a:p>
            <a:fld id="{E7687761-FC87-4A57-BD27-270B4C7228C2}" type="slidenum">
              <a:rPr lang="en-IN" smtClean="0">
                <a:solidFill>
                  <a:schemeClr val="tx1"/>
                </a:solidFill>
              </a:rPr>
              <a:t>29</a:t>
            </a:fld>
            <a:endParaRPr lang="en-IN" dirty="0">
              <a:solidFill>
                <a:schemeClr val="tx1"/>
              </a:solidFill>
            </a:endParaRPr>
          </a:p>
        </p:txBody>
      </p:sp>
      <p:cxnSp>
        <p:nvCxnSpPr>
          <p:cNvPr id="17" name="Straight Connector 16">
            <a:extLst>
              <a:ext uri="{FF2B5EF4-FFF2-40B4-BE49-F238E27FC236}">
                <a16:creationId xmlns:a16="http://schemas.microsoft.com/office/drawing/2014/main" id="{6C2B5CE7-5CE5-030A-D565-DF5E74B54E8E}"/>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2A2697D-F77D-4038-ED87-828A57F44928}"/>
              </a:ext>
            </a:extLst>
          </p:cNvPr>
          <p:cNvSpPr txBox="1"/>
          <p:nvPr/>
        </p:nvSpPr>
        <p:spPr>
          <a:xfrm>
            <a:off x="3731409" y="5963260"/>
            <a:ext cx="5785629" cy="307777"/>
          </a:xfrm>
          <a:prstGeom prst="rect">
            <a:avLst/>
          </a:prstGeom>
          <a:noFill/>
        </p:spPr>
        <p:txBody>
          <a:bodyPr wrap="square">
            <a:spAutoFit/>
          </a:bodyPr>
          <a:lstStyle/>
          <a:p>
            <a:r>
              <a:rPr lang="en-GB" sz="1400" b="1" dirty="0">
                <a:solidFill>
                  <a:schemeClr val="accent1">
                    <a:lumMod val="75000"/>
                  </a:schemeClr>
                </a:solidFill>
              </a:rPr>
              <a:t>[Source : https://youtu.be/PRjoDjXN1cI?si=F_rC3rrHbwQKk2mS</a:t>
            </a:r>
            <a:r>
              <a:rPr lang="en-GB" sz="1400" b="1" dirty="0">
                <a:solidFill>
                  <a:schemeClr val="accent1">
                    <a:lumMod val="75000"/>
                  </a:schemeClr>
                </a:solidFill>
                <a:hlinkClick r:id="" action="ppaction://noaction"/>
              </a:rPr>
              <a:t>] </a:t>
            </a:r>
            <a:endParaRPr lang="LID4096" sz="1400" b="1" dirty="0">
              <a:solidFill>
                <a:schemeClr val="accent1">
                  <a:lumMod val="75000"/>
                </a:schemeClr>
              </a:solidFill>
            </a:endParaRPr>
          </a:p>
        </p:txBody>
      </p:sp>
      <p:sp>
        <p:nvSpPr>
          <p:cNvPr id="6" name="Footer Placeholder 5">
            <a:extLst>
              <a:ext uri="{FF2B5EF4-FFF2-40B4-BE49-F238E27FC236}">
                <a16:creationId xmlns:a16="http://schemas.microsoft.com/office/drawing/2014/main" id="{18779E35-A56F-58FE-A034-61995C7A0000}"/>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pic>
        <p:nvPicPr>
          <p:cNvPr id="8" name="Online Media 7" title="Do you know how many bearings in Wind Turbines? NSK bearings provide Wind Power Solutions!">
            <a:hlinkClick r:id="" action="ppaction://media"/>
            <a:extLst>
              <a:ext uri="{FF2B5EF4-FFF2-40B4-BE49-F238E27FC236}">
                <a16:creationId xmlns:a16="http://schemas.microsoft.com/office/drawing/2014/main" id="{7F8E210A-B86A-65A3-3862-C7767EA3CE44}"/>
              </a:ext>
            </a:extLst>
          </p:cNvPr>
          <p:cNvPicPr>
            <a:picLocks noRot="1" noChangeAspect="1"/>
          </p:cNvPicPr>
          <p:nvPr>
            <a:videoFile r:link="rId1"/>
          </p:nvPr>
        </p:nvPicPr>
        <p:blipFill>
          <a:blip r:embed="rId5"/>
          <a:stretch>
            <a:fillRect/>
          </a:stretch>
        </p:blipFill>
        <p:spPr>
          <a:xfrm>
            <a:off x="1935298" y="1358389"/>
            <a:ext cx="8142061" cy="4596668"/>
          </a:xfrm>
          <a:prstGeom prst="rect">
            <a:avLst/>
          </a:prstGeom>
        </p:spPr>
      </p:pic>
    </p:spTree>
    <p:extLst>
      <p:ext uri="{BB962C8B-B14F-4D97-AF65-F5344CB8AC3E}">
        <p14:creationId xmlns:p14="http://schemas.microsoft.com/office/powerpoint/2010/main" val="21269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nextCondLst>
                <p:cond evt="onClick" delay="0">
                  <p:tgtEl>
                    <p:spTgt spid="8"/>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780288" y="394576"/>
            <a:ext cx="10515600" cy="839755"/>
          </a:xfrm>
        </p:spPr>
        <p:txBody>
          <a:bodyPr>
            <a:normAutofit/>
          </a:bodyPr>
          <a:lstStyle/>
          <a:p>
            <a:pPr algn="ctr"/>
            <a:r>
              <a:rPr lang="en-GB" sz="2800" b="1" dirty="0">
                <a:solidFill>
                  <a:schemeClr val="accent2">
                    <a:lumMod val="50000"/>
                  </a:schemeClr>
                </a:solidFill>
              </a:rPr>
              <a:t>1. Fundamentals of operation</a:t>
            </a:r>
            <a:endParaRPr lang="en-IN" sz="2800" b="1" dirty="0">
              <a:solidFill>
                <a:schemeClr val="accent2">
                  <a:lumMod val="50000"/>
                </a:schemeClr>
              </a:solidFill>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3" y="1"/>
            <a:ext cx="2204394" cy="1239970"/>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3224" y="0"/>
            <a:ext cx="2398776" cy="1011983"/>
          </a:xfrm>
          <a:prstGeom prst="rect">
            <a:avLst/>
          </a:prstGeom>
        </p:spPr>
      </p:pic>
      <p:sp>
        <p:nvSpPr>
          <p:cNvPr id="6" name="Rectangle 5">
            <a:extLst>
              <a:ext uri="{FF2B5EF4-FFF2-40B4-BE49-F238E27FC236}">
                <a16:creationId xmlns:a16="http://schemas.microsoft.com/office/drawing/2014/main" id="{8825E455-D545-9408-95EE-6339E7D4E11F}"/>
              </a:ext>
            </a:extLst>
          </p:cNvPr>
          <p:cNvSpPr/>
          <p:nvPr/>
        </p:nvSpPr>
        <p:spPr>
          <a:xfrm>
            <a:off x="0" y="6411425"/>
            <a:ext cx="12192000" cy="44657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 name="Straight Connector 4">
            <a:extLst>
              <a:ext uri="{FF2B5EF4-FFF2-40B4-BE49-F238E27FC236}">
                <a16:creationId xmlns:a16="http://schemas.microsoft.com/office/drawing/2014/main" id="{44EB1972-A3C9-6302-749B-1625930F1593}"/>
              </a:ext>
            </a:extLst>
          </p:cNvPr>
          <p:cNvCxnSpPr>
            <a:cxnSpLocks/>
          </p:cNvCxnSpPr>
          <p:nvPr/>
        </p:nvCxnSpPr>
        <p:spPr>
          <a:xfrm>
            <a:off x="0" y="1094892"/>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Date Placeholder 16">
            <a:extLst>
              <a:ext uri="{FF2B5EF4-FFF2-40B4-BE49-F238E27FC236}">
                <a16:creationId xmlns:a16="http://schemas.microsoft.com/office/drawing/2014/main" id="{880A3791-CA6D-6C49-9727-21EDC4A1FF87}"/>
              </a:ext>
            </a:extLst>
          </p:cNvPr>
          <p:cNvSpPr>
            <a:spLocks noGrp="1"/>
          </p:cNvSpPr>
          <p:nvPr>
            <p:ph type="dt" sz="half" idx="10"/>
          </p:nvPr>
        </p:nvSpPr>
        <p:spPr>
          <a:xfrm>
            <a:off x="417576" y="6475054"/>
            <a:ext cx="2743200" cy="365125"/>
          </a:xfrm>
        </p:spPr>
        <p:txBody>
          <a:bodyPr/>
          <a:lstStyle/>
          <a:p>
            <a:fld id="{E5484650-29CC-427E-B5CA-14FDAAE5663D}" type="datetime1">
              <a:rPr lang="en-IN" smtClean="0">
                <a:solidFill>
                  <a:schemeClr val="tx1"/>
                </a:solidFill>
              </a:rPr>
              <a:t>24-05-2024</a:t>
            </a:fld>
            <a:endParaRPr lang="en-IN" dirty="0">
              <a:solidFill>
                <a:schemeClr val="tx1"/>
              </a:solidFill>
            </a:endParaRPr>
          </a:p>
        </p:txBody>
      </p:sp>
      <p:sp>
        <p:nvSpPr>
          <p:cNvPr id="18" name="Slide Number Placeholder 17">
            <a:extLst>
              <a:ext uri="{FF2B5EF4-FFF2-40B4-BE49-F238E27FC236}">
                <a16:creationId xmlns:a16="http://schemas.microsoft.com/office/drawing/2014/main" id="{153D84A6-A93C-285F-8C5F-F2326EAFDD38}"/>
              </a:ext>
            </a:extLst>
          </p:cNvPr>
          <p:cNvSpPr>
            <a:spLocks noGrp="1"/>
          </p:cNvSpPr>
          <p:nvPr>
            <p:ph type="sldNum" sz="quarter" idx="12"/>
          </p:nvPr>
        </p:nvSpPr>
        <p:spPr>
          <a:xfrm>
            <a:off x="9186672" y="6475054"/>
            <a:ext cx="2743200" cy="365125"/>
          </a:xfrm>
        </p:spPr>
        <p:txBody>
          <a:bodyPr/>
          <a:lstStyle/>
          <a:p>
            <a:fld id="{E7687761-FC87-4A57-BD27-270B4C7228C2}" type="slidenum">
              <a:rPr lang="en-IN" smtClean="0">
                <a:solidFill>
                  <a:schemeClr val="tx1"/>
                </a:solidFill>
              </a:rPr>
              <a:t>3</a:t>
            </a:fld>
            <a:endParaRPr lang="en-IN" dirty="0">
              <a:solidFill>
                <a:schemeClr val="tx1"/>
              </a:solidFill>
            </a:endParaRPr>
          </a:p>
        </p:txBody>
      </p:sp>
      <p:sp>
        <p:nvSpPr>
          <p:cNvPr id="14" name="TextBox 13">
            <a:extLst>
              <a:ext uri="{FF2B5EF4-FFF2-40B4-BE49-F238E27FC236}">
                <a16:creationId xmlns:a16="http://schemas.microsoft.com/office/drawing/2014/main" id="{D456AA21-4BBF-6595-C3F9-C74575944D76}"/>
              </a:ext>
            </a:extLst>
          </p:cNvPr>
          <p:cNvSpPr txBox="1"/>
          <p:nvPr/>
        </p:nvSpPr>
        <p:spPr>
          <a:xfrm>
            <a:off x="838200" y="5701465"/>
            <a:ext cx="10399776" cy="646331"/>
          </a:xfrm>
          <a:prstGeom prst="rect">
            <a:avLst/>
          </a:prstGeom>
          <a:noFill/>
          <a:ln>
            <a:noFill/>
          </a:ln>
        </p:spPr>
        <p:txBody>
          <a:bodyPr wrap="square" rtlCol="0">
            <a:spAutoFit/>
          </a:bodyPr>
          <a:lstStyle/>
          <a:p>
            <a:pPr algn="ctr"/>
            <a:r>
              <a:rPr lang="en-GB" dirty="0"/>
              <a:t>Nowadays, bearings are used widely in different parts of wind turbines. </a:t>
            </a:r>
            <a:br>
              <a:rPr lang="en-GB" dirty="0"/>
            </a:br>
            <a:r>
              <a:rPr lang="en-GB" dirty="0"/>
              <a:t>(main shaft, yaw system, pitch system, generator and gearbox)</a:t>
            </a:r>
            <a:endParaRPr lang="LID4096" dirty="0"/>
          </a:p>
        </p:txBody>
      </p:sp>
      <p:pic>
        <p:nvPicPr>
          <p:cNvPr id="16" name="Picture 15">
            <a:extLst>
              <a:ext uri="{FF2B5EF4-FFF2-40B4-BE49-F238E27FC236}">
                <a16:creationId xmlns:a16="http://schemas.microsoft.com/office/drawing/2014/main" id="{B715AC7F-5741-6825-E3B4-09EFC9F02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771" y="1234331"/>
            <a:ext cx="8338457" cy="4013293"/>
          </a:xfrm>
          <a:prstGeom prst="rect">
            <a:avLst/>
          </a:prstGeom>
        </p:spPr>
      </p:pic>
      <p:sp>
        <p:nvSpPr>
          <p:cNvPr id="9" name="TextBox 8">
            <a:extLst>
              <a:ext uri="{FF2B5EF4-FFF2-40B4-BE49-F238E27FC236}">
                <a16:creationId xmlns:a16="http://schemas.microsoft.com/office/drawing/2014/main" id="{438B0B80-B4CA-0685-79C8-C9CA8DF75B8D}"/>
              </a:ext>
            </a:extLst>
          </p:cNvPr>
          <p:cNvSpPr txBox="1"/>
          <p:nvPr/>
        </p:nvSpPr>
        <p:spPr>
          <a:xfrm>
            <a:off x="4163008" y="5330059"/>
            <a:ext cx="6102220" cy="307777"/>
          </a:xfrm>
          <a:prstGeom prst="rect">
            <a:avLst/>
          </a:prstGeom>
          <a:noFill/>
        </p:spPr>
        <p:txBody>
          <a:bodyPr wrap="square">
            <a:spAutoFit/>
          </a:bodyPr>
          <a:lstStyle/>
          <a:p>
            <a:r>
              <a:rPr lang="en-GB" sz="1400" b="1" dirty="0"/>
              <a:t>Figure 1.1</a:t>
            </a:r>
            <a:r>
              <a:rPr lang="en-GB" sz="1400" dirty="0"/>
              <a:t>:  Location of Bearings </a:t>
            </a:r>
            <a:r>
              <a:rPr lang="en-GB" sz="1400" b="1" dirty="0">
                <a:solidFill>
                  <a:schemeClr val="accent1">
                    <a:lumMod val="75000"/>
                  </a:schemeClr>
                </a:solidFill>
              </a:rPr>
              <a:t>[Source: Schaeffler]</a:t>
            </a:r>
            <a:endParaRPr lang="LID4096" sz="1400" b="1" dirty="0">
              <a:solidFill>
                <a:schemeClr val="accent1">
                  <a:lumMod val="75000"/>
                </a:schemeClr>
              </a:solidFill>
            </a:endParaRPr>
          </a:p>
        </p:txBody>
      </p:sp>
      <p:sp>
        <p:nvSpPr>
          <p:cNvPr id="3" name="Footer Placeholder 2">
            <a:extLst>
              <a:ext uri="{FF2B5EF4-FFF2-40B4-BE49-F238E27FC236}">
                <a16:creationId xmlns:a16="http://schemas.microsoft.com/office/drawing/2014/main" id="{3244B374-D974-F204-DBD3-652494DF5273}"/>
              </a:ext>
            </a:extLst>
          </p:cNvPr>
          <p:cNvSpPr>
            <a:spLocks noGrp="1"/>
          </p:cNvSpPr>
          <p:nvPr>
            <p:ph type="ftr" sz="quarter" idx="11"/>
          </p:nvPr>
        </p:nvSpPr>
        <p:spPr>
          <a:xfrm>
            <a:off x="4038599" y="6463424"/>
            <a:ext cx="4114800" cy="365125"/>
          </a:xfrm>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25102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41D4-324B-C4E1-D04F-69F796D54A6A}"/>
              </a:ext>
            </a:extLst>
          </p:cNvPr>
          <p:cNvSpPr>
            <a:spLocks noGrp="1"/>
          </p:cNvSpPr>
          <p:nvPr>
            <p:ph type="title"/>
          </p:nvPr>
        </p:nvSpPr>
        <p:spPr>
          <a:xfrm>
            <a:off x="838200" y="0"/>
            <a:ext cx="10515600" cy="1325563"/>
          </a:xfrm>
        </p:spPr>
        <p:txBody>
          <a:bodyPr>
            <a:normAutofit/>
          </a:bodyPr>
          <a:lstStyle/>
          <a:p>
            <a:pPr algn="ctr"/>
            <a:r>
              <a:rPr lang="en-GB" sz="2800" b="1" dirty="0">
                <a:solidFill>
                  <a:schemeClr val="accent2">
                    <a:lumMod val="50000"/>
                  </a:schemeClr>
                </a:solidFill>
              </a:rPr>
              <a:t>10. References </a:t>
            </a:r>
            <a:endParaRPr lang="LID4096" sz="2800" b="1" dirty="0">
              <a:solidFill>
                <a:schemeClr val="accent2">
                  <a:lumMod val="50000"/>
                </a:schemeClr>
              </a:solidFill>
            </a:endParaRPr>
          </a:p>
        </p:txBody>
      </p:sp>
      <p:sp>
        <p:nvSpPr>
          <p:cNvPr id="3" name="Content Placeholder 2">
            <a:extLst>
              <a:ext uri="{FF2B5EF4-FFF2-40B4-BE49-F238E27FC236}">
                <a16:creationId xmlns:a16="http://schemas.microsoft.com/office/drawing/2014/main" id="{D0E91303-AA3C-4C4E-2012-28FF26A031B8}"/>
              </a:ext>
            </a:extLst>
          </p:cNvPr>
          <p:cNvSpPr>
            <a:spLocks noGrp="1"/>
          </p:cNvSpPr>
          <p:nvPr>
            <p:ph idx="1"/>
          </p:nvPr>
        </p:nvSpPr>
        <p:spPr>
          <a:xfrm>
            <a:off x="166396" y="975865"/>
            <a:ext cx="10977880" cy="5336445"/>
          </a:xfrm>
        </p:spPr>
        <p:txBody>
          <a:bodyPr>
            <a:normAutofit/>
          </a:bodyPr>
          <a:lstStyle/>
          <a:p>
            <a:pPr algn="just">
              <a:lnSpc>
                <a:spcPct val="100000"/>
              </a:lnSpc>
              <a:buFont typeface="Wingdings" panose="05000000000000000000" pitchFamily="2" charset="2"/>
              <a:buChar char="Ø"/>
            </a:pPr>
            <a:r>
              <a:rPr lang="en-US" sz="1300" dirty="0">
                <a:effectLst/>
                <a:ea typeface="Arial" panose="020B0604020202020204" pitchFamily="34" charset="0"/>
              </a:rPr>
              <a:t>IEC 61400-4:2012 Design requirements for wind turbine gearboxes </a:t>
            </a:r>
            <a:r>
              <a:rPr lang="en-US" sz="1300" dirty="0">
                <a:effectLst/>
                <a:ea typeface="Arial" panose="020B0604020202020204" pitchFamily="34" charset="0"/>
                <a:hlinkClick r:id="rId2" action="ppaction://hlinksldjump"/>
              </a:rPr>
              <a:t>[1]</a:t>
            </a:r>
            <a:endParaRPr lang="en-US" sz="1300" dirty="0">
              <a:effectLst/>
              <a:ea typeface="Arial" panose="020B0604020202020204" pitchFamily="34" charset="0"/>
            </a:endParaRPr>
          </a:p>
          <a:p>
            <a:pPr algn="just">
              <a:lnSpc>
                <a:spcPct val="100000"/>
              </a:lnSpc>
              <a:buFont typeface="Wingdings" panose="05000000000000000000" pitchFamily="2" charset="2"/>
              <a:buChar char="Ø"/>
            </a:pPr>
            <a:r>
              <a:rPr lang="en-US" sz="1300" dirty="0"/>
              <a:t>Ding, H.; </a:t>
            </a:r>
            <a:r>
              <a:rPr lang="en-US" sz="1300" dirty="0" err="1"/>
              <a:t>Mermertas</a:t>
            </a:r>
            <a:r>
              <a:rPr lang="en-US" sz="1300" dirty="0"/>
              <a:t>, Ü.; Hagemann, T.; </a:t>
            </a:r>
            <a:r>
              <a:rPr lang="en-US" sz="1300" dirty="0" err="1"/>
              <a:t>Schwarze</a:t>
            </a:r>
            <a:r>
              <a:rPr lang="en-US" sz="1300" dirty="0"/>
              <a:t>, H. Calculation and Validation of Planet Gear Sliding Bearings for a Three-Stage Wind Turbine Gearbox. Lubricants 2024, 12, 95.</a:t>
            </a:r>
            <a:r>
              <a:rPr lang="en-US" sz="1300" dirty="0">
                <a:hlinkClick r:id="rId3" action="ppaction://hlinksldjump"/>
              </a:rPr>
              <a:t>[2]</a:t>
            </a:r>
            <a:endParaRPr lang="en-US" sz="1300" dirty="0"/>
          </a:p>
          <a:p>
            <a:pPr algn="just">
              <a:lnSpc>
                <a:spcPct val="100000"/>
              </a:lnSpc>
              <a:buFont typeface="Wingdings" panose="05000000000000000000" pitchFamily="2" charset="2"/>
              <a:buChar char="Ø"/>
            </a:pPr>
            <a:r>
              <a:rPr lang="en-US" sz="1300" dirty="0" err="1"/>
              <a:t>Uobabylon</a:t>
            </a:r>
            <a:r>
              <a:rPr lang="en-US" sz="1300" dirty="0"/>
              <a:t> : </a:t>
            </a:r>
            <a:r>
              <a:rPr lang="en-US" sz="1300" dirty="0">
                <a:hlinkClick r:id="rId4"/>
              </a:rPr>
              <a:t>https://www.uobabylon.edu.iq/eprints/publication_7_4218_752.pdf [3</a:t>
            </a:r>
            <a:r>
              <a:rPr lang="en-US" sz="1300" dirty="0">
                <a:hlinkClick r:id="rId5" action="ppaction://hlinksldjump"/>
              </a:rPr>
              <a:t>]</a:t>
            </a:r>
            <a:endParaRPr lang="en-US" sz="1300" dirty="0"/>
          </a:p>
          <a:p>
            <a:pPr algn="just">
              <a:lnSpc>
                <a:spcPct val="100000"/>
              </a:lnSpc>
              <a:buFont typeface="Wingdings" panose="05000000000000000000" pitchFamily="2" charset="2"/>
              <a:buChar char="Ø"/>
            </a:pPr>
            <a:r>
              <a:rPr lang="en-GB" sz="1300" dirty="0">
                <a:effectLst/>
                <a:ea typeface="Arial" panose="020B0604020202020204" pitchFamily="34" charset="0"/>
              </a:rPr>
              <a:t>Mistry, G. (</a:t>
            </a:r>
            <a:r>
              <a:rPr lang="en-GB" sz="1300" dirty="0" err="1">
                <a:effectLst/>
                <a:ea typeface="Arial" panose="020B0604020202020204" pitchFamily="34" charset="0"/>
              </a:rPr>
              <a:t>s.d.</a:t>
            </a:r>
            <a:r>
              <a:rPr lang="en-GB" sz="1300" dirty="0">
                <a:effectLst/>
                <a:ea typeface="Arial" panose="020B0604020202020204" pitchFamily="34" charset="0"/>
              </a:rPr>
              <a:t>). </a:t>
            </a:r>
            <a:r>
              <a:rPr lang="en-GB" sz="1300" i="1" dirty="0">
                <a:effectLst/>
                <a:ea typeface="Arial" panose="020B0604020202020204" pitchFamily="34" charset="0"/>
              </a:rPr>
              <a:t>Fundamental and selection of bearings</a:t>
            </a:r>
            <a:r>
              <a:rPr lang="en-GB" sz="1300" dirty="0">
                <a:effectLst/>
                <a:ea typeface="Arial" panose="020B0604020202020204" pitchFamily="34" charset="0"/>
              </a:rPr>
              <a:t>. </a:t>
            </a:r>
            <a:r>
              <a:rPr lang="en-GB" sz="1300" dirty="0" err="1">
                <a:effectLst/>
                <a:ea typeface="Arial" panose="020B0604020202020204" pitchFamily="34" charset="0"/>
              </a:rPr>
              <a:t>Tratto</a:t>
            </a:r>
            <a:r>
              <a:rPr lang="en-GB" sz="1300" dirty="0">
                <a:effectLst/>
                <a:ea typeface="Arial" panose="020B0604020202020204" pitchFamily="34" charset="0"/>
              </a:rPr>
              <a:t> da </a:t>
            </a:r>
            <a:r>
              <a:rPr lang="en-GB" sz="1300" dirty="0" err="1">
                <a:effectLst/>
                <a:ea typeface="Arial" panose="020B0604020202020204" pitchFamily="34" charset="0"/>
              </a:rPr>
              <a:t>slideshare</a:t>
            </a:r>
            <a:r>
              <a:rPr lang="en-GB" sz="1300" u="sng" dirty="0">
                <a:solidFill>
                  <a:schemeClr val="accent1"/>
                </a:solidFill>
                <a:effectLst/>
                <a:ea typeface="Arial" panose="020B0604020202020204" pitchFamily="34" charset="0"/>
              </a:rPr>
              <a:t>: </a:t>
            </a:r>
            <a:r>
              <a:rPr lang="en-GB" sz="1300" u="sng" dirty="0">
                <a:solidFill>
                  <a:schemeClr val="accent1"/>
                </a:solidFill>
                <a:effectLst/>
                <a:ea typeface="Arial" panose="020B0604020202020204" pitchFamily="34" charset="0"/>
                <a:hlinkClick r:id="rId6"/>
              </a:rPr>
              <a:t>https://www.slideshare.net/GauravMistry14/fundamental-and-selection-of-bearings [4</a:t>
            </a:r>
            <a:r>
              <a:rPr lang="en-GB" sz="1300" u="sng" dirty="0">
                <a:solidFill>
                  <a:schemeClr val="accent1"/>
                </a:solidFill>
                <a:ea typeface="Arial" panose="020B0604020202020204" pitchFamily="34" charset="0"/>
              </a:rPr>
              <a:t>]</a:t>
            </a:r>
            <a:endParaRPr lang="en-GB" sz="1300" u="sng" dirty="0">
              <a:solidFill>
                <a:schemeClr val="accent1"/>
              </a:solidFill>
              <a:effectLst/>
              <a:ea typeface="Arial" panose="020B0604020202020204" pitchFamily="34" charset="0"/>
            </a:endParaRPr>
          </a:p>
          <a:p>
            <a:pPr algn="just">
              <a:lnSpc>
                <a:spcPct val="100000"/>
              </a:lnSpc>
              <a:buFont typeface="Wingdings" panose="05000000000000000000" pitchFamily="2" charset="2"/>
              <a:buChar char="Ø"/>
            </a:pPr>
            <a:r>
              <a:rPr lang="x-none" sz="1300" dirty="0">
                <a:effectLst/>
                <a:ea typeface="Aptos" panose="020B0004020202020204" pitchFamily="34" charset="0"/>
                <a:cs typeface="Times New Roman" panose="02020603050405020304" pitchFamily="18" charset="0"/>
              </a:rPr>
              <a:t>Yu Yan, A. N. (2010). Electrochemical Instrumentation of a Hip Simulator: A New Tool for Assessing the Role of Corrosion in Metal-On-Metal Hip Joints</a:t>
            </a:r>
            <a:r>
              <a:rPr lang="en-GB" sz="1300" dirty="0">
                <a:effectLst/>
                <a:ea typeface="Aptos" panose="020B0004020202020204" pitchFamily="34" charset="0"/>
                <a:cs typeface="Times New Roman" panose="02020603050405020304" pitchFamily="18" charset="0"/>
              </a:rPr>
              <a:t> </a:t>
            </a:r>
            <a:r>
              <a:rPr lang="en-GB" sz="1300" dirty="0">
                <a:effectLst/>
                <a:ea typeface="Aptos" panose="020B0004020202020204" pitchFamily="34" charset="0"/>
                <a:cs typeface="Times New Roman" panose="02020603050405020304" pitchFamily="18" charset="0"/>
                <a:hlinkClick r:id="rId7" action="ppaction://hlinksldjump"/>
              </a:rPr>
              <a:t>[5]</a:t>
            </a:r>
            <a:endParaRPr lang="en-GB" sz="1300" dirty="0">
              <a:effectLst/>
              <a:ea typeface="Aptos" panose="020B0004020202020204" pitchFamily="34" charset="0"/>
              <a:cs typeface="Times New Roman" panose="02020603050405020304" pitchFamily="18" charset="0"/>
            </a:endParaRPr>
          </a:p>
          <a:p>
            <a:pPr algn="just">
              <a:lnSpc>
                <a:spcPct val="100000"/>
              </a:lnSpc>
              <a:buFont typeface="Wingdings" panose="05000000000000000000" pitchFamily="2" charset="2"/>
              <a:buChar char="Ø"/>
            </a:pPr>
            <a:r>
              <a:rPr lang="it-IT" sz="1300" dirty="0"/>
              <a:t>Technical Data. 2. Bearing Selection, and shaft and housing design : </a:t>
            </a:r>
            <a:r>
              <a:rPr lang="it-IT" sz="1300" u="sng" dirty="0">
                <a:solidFill>
                  <a:schemeClr val="accent1"/>
                </a:solidFill>
              </a:rPr>
              <a:t>PrecisionBrgs-e-005.pdf ntn.co.jp</a:t>
            </a:r>
            <a:r>
              <a:rPr lang="it-IT" sz="1300" dirty="0">
                <a:solidFill>
                  <a:schemeClr val="accent1"/>
                </a:solidFill>
              </a:rPr>
              <a:t> </a:t>
            </a:r>
            <a:r>
              <a:rPr lang="it-IT" sz="1300" u="sng" dirty="0">
                <a:solidFill>
                  <a:schemeClr val="accent1"/>
                </a:solidFill>
                <a:hlinkClick r:id="rId8" action="ppaction://hlinksldjump"/>
              </a:rPr>
              <a:t>[6]</a:t>
            </a:r>
            <a:endParaRPr lang="it-IT" sz="1300" u="sng" dirty="0">
              <a:solidFill>
                <a:schemeClr val="accent1"/>
              </a:solidFill>
            </a:endParaRPr>
          </a:p>
          <a:p>
            <a:pPr algn="just">
              <a:lnSpc>
                <a:spcPct val="100000"/>
              </a:lnSpc>
              <a:buFont typeface="Wingdings" panose="05000000000000000000" pitchFamily="2" charset="2"/>
              <a:buChar char="Ø"/>
            </a:pPr>
            <a:r>
              <a:rPr lang="en-GB" sz="1300" dirty="0">
                <a:effectLst/>
                <a:ea typeface="Arial" panose="020B0604020202020204" pitchFamily="34" charset="0"/>
              </a:rPr>
              <a:t>MALCOLM E. LEADER, P. (</a:t>
            </a:r>
            <a:r>
              <a:rPr lang="en-GB" sz="1300" dirty="0" err="1">
                <a:effectLst/>
                <a:ea typeface="Arial" panose="020B0604020202020204" pitchFamily="34" charset="0"/>
              </a:rPr>
              <a:t>s.d.</a:t>
            </a:r>
            <a:r>
              <a:rPr lang="en-GB" sz="1300" dirty="0">
                <a:effectLst/>
                <a:ea typeface="Arial" panose="020B0604020202020204" pitchFamily="34" charset="0"/>
              </a:rPr>
              <a:t>). </a:t>
            </a:r>
            <a:r>
              <a:rPr lang="en-GB" sz="1300" i="1" dirty="0">
                <a:effectLst/>
                <a:ea typeface="Arial" panose="020B0604020202020204" pitchFamily="34" charset="0"/>
              </a:rPr>
              <a:t>A Practical Guide To Rotor Dynamics.</a:t>
            </a:r>
            <a:r>
              <a:rPr lang="en-GB" sz="1300" dirty="0">
                <a:effectLst/>
                <a:ea typeface="Arial" panose="020B0604020202020204" pitchFamily="34" charset="0"/>
              </a:rPr>
              <a:t> Applied Machinery Dynamics Company. </a:t>
            </a:r>
            <a:r>
              <a:rPr lang="en-GB" sz="1300" dirty="0">
                <a:effectLst/>
                <a:ea typeface="Arial" panose="020B0604020202020204" pitchFamily="34" charset="0"/>
                <a:hlinkClick r:id="rId9" action="ppaction://hlinksldjump"/>
              </a:rPr>
              <a:t>[7]</a:t>
            </a:r>
            <a:endParaRPr lang="en-GB" sz="1300" dirty="0">
              <a:effectLst/>
              <a:ea typeface="Arial" panose="020B0604020202020204" pitchFamily="34" charset="0"/>
            </a:endParaRPr>
          </a:p>
          <a:p>
            <a:pPr algn="just">
              <a:lnSpc>
                <a:spcPct val="100000"/>
              </a:lnSpc>
              <a:buFont typeface="Wingdings" panose="05000000000000000000" pitchFamily="2" charset="2"/>
              <a:buChar char="Ø"/>
            </a:pPr>
            <a:r>
              <a:rPr lang="en-GB" sz="1300" dirty="0">
                <a:effectLst/>
                <a:ea typeface="Arial" panose="020B0604020202020204" pitchFamily="34" charset="0"/>
              </a:rPr>
              <a:t>NAMICS Technologies</a:t>
            </a:r>
            <a:r>
              <a:rPr lang="en-GB" sz="1300" u="sng" dirty="0">
                <a:solidFill>
                  <a:schemeClr val="accent1"/>
                </a:solidFill>
                <a:effectLst/>
                <a:ea typeface="Arial" panose="020B0604020202020204" pitchFamily="34" charset="0"/>
              </a:rPr>
              <a:t>: </a:t>
            </a:r>
            <a:r>
              <a:rPr lang="fr-FR" sz="1300" u="sng" dirty="0">
                <a:solidFill>
                  <a:schemeClr val="accent1"/>
                </a:solidFill>
              </a:rPr>
              <a:t>namics-corp.com</a:t>
            </a:r>
            <a:r>
              <a:rPr lang="en-GB" sz="1300" u="sng" dirty="0">
                <a:solidFill>
                  <a:schemeClr val="accent1"/>
                </a:solidFill>
                <a:cs typeface="Times New Roman" panose="02020603050405020304" pitchFamily="18" charset="0"/>
              </a:rPr>
              <a:t> </a:t>
            </a:r>
            <a:r>
              <a:rPr lang="en-GB" sz="1300" u="sng" dirty="0">
                <a:solidFill>
                  <a:schemeClr val="accent1"/>
                </a:solidFill>
                <a:cs typeface="Times New Roman" panose="02020603050405020304" pitchFamily="18" charset="0"/>
                <a:hlinkClick r:id="rId9" action="ppaction://hlinksldjump"/>
              </a:rPr>
              <a:t>[8]</a:t>
            </a:r>
            <a:endParaRPr lang="en-GB" sz="1300" u="sng" dirty="0">
              <a:solidFill>
                <a:schemeClr val="accent1"/>
              </a:solidFill>
              <a:cs typeface="Times New Roman" panose="02020603050405020304" pitchFamily="18" charset="0"/>
            </a:endParaRPr>
          </a:p>
          <a:p>
            <a:pPr algn="just">
              <a:lnSpc>
                <a:spcPct val="100000"/>
              </a:lnSpc>
              <a:buFont typeface="Wingdings" panose="05000000000000000000" pitchFamily="2" charset="2"/>
              <a:buChar char="Ø"/>
            </a:pPr>
            <a:r>
              <a:rPr lang="en-GB" sz="1300" dirty="0">
                <a:ea typeface="Arial" panose="020B0604020202020204" pitchFamily="34" charset="0"/>
              </a:rPr>
              <a:t>American Roller Bearing company</a:t>
            </a:r>
            <a:r>
              <a:rPr lang="en-GB" sz="1300" dirty="0">
                <a:effectLst/>
                <a:ea typeface="Arial" panose="020B0604020202020204" pitchFamily="34" charset="0"/>
              </a:rPr>
              <a:t>. </a:t>
            </a:r>
            <a:r>
              <a:rPr lang="en-GB" sz="1300" i="1" dirty="0">
                <a:ea typeface="Arial" panose="020B0604020202020204" pitchFamily="34" charset="0"/>
              </a:rPr>
              <a:t>Bearing, Loads &amp; speeds</a:t>
            </a:r>
            <a:r>
              <a:rPr lang="en-GB" sz="1300" dirty="0">
                <a:effectLst/>
                <a:ea typeface="Arial" panose="020B0604020202020204" pitchFamily="34" charset="0"/>
              </a:rPr>
              <a:t>. Retrieved from </a:t>
            </a:r>
            <a:r>
              <a:rPr lang="en-GB" sz="1300" dirty="0">
                <a:hlinkClick r:id="rId10"/>
              </a:rPr>
              <a:t>Bearing Life Calculation - Bearing Loads &amp; Speeds | American Roller Bearing (amroll.com)</a:t>
            </a:r>
            <a:r>
              <a:rPr lang="en-GB" sz="1300" dirty="0"/>
              <a:t> </a:t>
            </a:r>
            <a:r>
              <a:rPr lang="en-GB" sz="1300" dirty="0">
                <a:hlinkClick r:id="rId11" action="ppaction://hlinksldjump"/>
              </a:rPr>
              <a:t>[9]</a:t>
            </a:r>
            <a:endParaRPr lang="en-GB" sz="1300" dirty="0"/>
          </a:p>
          <a:p>
            <a:pPr algn="just">
              <a:lnSpc>
                <a:spcPct val="100000"/>
              </a:lnSpc>
              <a:buFont typeface="Wingdings" panose="05000000000000000000" pitchFamily="2" charset="2"/>
              <a:buChar char="Ø"/>
            </a:pPr>
            <a:r>
              <a:rPr lang="it-IT" sz="1300" dirty="0">
                <a:effectLst/>
                <a:ea typeface="Arial" panose="020B0604020202020204" pitchFamily="34" charset="0"/>
              </a:rPr>
              <a:t>GLOBAL BEARING TECHNOLOGIES S.R.L. (2024, May 10). Unlocking the Significance of Bearing Life Cycle and Its Calculations</a:t>
            </a:r>
            <a:r>
              <a:rPr lang="en-GB" sz="1300" u="sng" dirty="0">
                <a:solidFill>
                  <a:schemeClr val="accent1"/>
                </a:solidFill>
                <a:effectLst/>
                <a:ea typeface="Arial" panose="020B0604020202020204" pitchFamily="34" charset="0"/>
              </a:rPr>
              <a:t> </a:t>
            </a:r>
            <a:r>
              <a:rPr lang="en-GB" sz="1300" u="sng" dirty="0">
                <a:solidFill>
                  <a:schemeClr val="accent1"/>
                </a:solidFill>
                <a:effectLst/>
                <a:ea typeface="Arial" panose="020B0604020202020204" pitchFamily="34" charset="0"/>
                <a:hlinkClick r:id="rId11" action="ppaction://hlinksldjump"/>
              </a:rPr>
              <a:t>[10]</a:t>
            </a:r>
            <a:endParaRPr lang="en-GB" sz="1300" u="sng" dirty="0">
              <a:solidFill>
                <a:schemeClr val="accent1"/>
              </a:solidFill>
              <a:effectLst/>
              <a:ea typeface="Arial" panose="020B0604020202020204" pitchFamily="34" charset="0"/>
            </a:endParaRPr>
          </a:p>
          <a:p>
            <a:pPr algn="just">
              <a:lnSpc>
                <a:spcPct val="100000"/>
              </a:lnSpc>
              <a:buFont typeface="Wingdings" panose="05000000000000000000" pitchFamily="2" charset="2"/>
              <a:buChar char="Ø"/>
            </a:pPr>
            <a:r>
              <a:rPr lang="en-GB" sz="1300" dirty="0"/>
              <a:t>Fundamental and selection of bearings : </a:t>
            </a:r>
            <a:r>
              <a:rPr lang="en-GB" sz="1300" u="sng" dirty="0">
                <a:solidFill>
                  <a:schemeClr val="accent1"/>
                </a:solidFill>
              </a:rPr>
              <a:t>slideshare.net </a:t>
            </a:r>
            <a:r>
              <a:rPr lang="en-GB" sz="1300" u="sng" dirty="0">
                <a:solidFill>
                  <a:schemeClr val="accent1"/>
                </a:solidFill>
                <a:hlinkClick r:id="rId12" action="ppaction://hlinksldjump"/>
              </a:rPr>
              <a:t>[11]</a:t>
            </a:r>
            <a:endParaRPr lang="en-GB" sz="1300" u="sng" dirty="0">
              <a:solidFill>
                <a:schemeClr val="accent1"/>
              </a:solidFill>
            </a:endParaRPr>
          </a:p>
          <a:p>
            <a:pPr marL="228600" indent="-228600">
              <a:lnSpc>
                <a:spcPct val="100000"/>
              </a:lnSpc>
              <a:spcBef>
                <a:spcPts val="1000"/>
              </a:spcBef>
              <a:buFont typeface="Wingdings" panose="05000000000000000000" pitchFamily="2" charset="2"/>
              <a:buChar char="Ø"/>
            </a:pPr>
            <a:r>
              <a:rPr lang="en-GB" sz="1300" dirty="0"/>
              <a:t>Schaeffler</a:t>
            </a:r>
            <a:r>
              <a:rPr lang="en-GB" sz="1300" dirty="0">
                <a:solidFill>
                  <a:schemeClr val="accent1"/>
                </a:solidFill>
              </a:rPr>
              <a:t>: </a:t>
            </a:r>
            <a:r>
              <a:rPr lang="en-US" sz="1300" dirty="0">
                <a:solidFill>
                  <a:schemeClr val="accent1"/>
                </a:solidFill>
                <a:hlinkClick r:id="rId13">
                  <a:extLst>
                    <a:ext uri="{A12FA001-AC4F-418D-AE19-62706E023703}">
                      <ahyp:hlinkClr xmlns:ahyp="http://schemas.microsoft.com/office/drawing/2018/hyperlinkcolor" val="tx"/>
                    </a:ext>
                  </a:extLst>
                </a:hlinkClick>
              </a:rPr>
              <a:t>https://www.schaeffler.de/en/news_media/press_releases/press_releases_detail.jsp?id=</a:t>
            </a:r>
            <a:r>
              <a:rPr lang="en-US" sz="1300" dirty="0">
                <a:solidFill>
                  <a:schemeClr val="accent1"/>
                </a:solidFill>
                <a:hlinkClick r:id="rId14" action="ppaction://hlinksldjump">
                  <a:extLst>
                    <a:ext uri="{A12FA001-AC4F-418D-AE19-62706E023703}">
                      <ahyp:hlinkClr xmlns:ahyp="http://schemas.microsoft.com/office/drawing/2018/hyperlinkcolor" val="tx"/>
                    </a:ext>
                  </a:extLst>
                </a:hlinkClick>
              </a:rPr>
              <a:t>[</a:t>
            </a:r>
            <a:r>
              <a:rPr lang="en-US" sz="1300" dirty="0">
                <a:hlinkClick r:id="rId14" action="ppaction://hlinksldjump">
                  <a:extLst>
                    <a:ext uri="{A12FA001-AC4F-418D-AE19-62706E023703}">
                      <ahyp:hlinkClr xmlns:ahyp="http://schemas.microsoft.com/office/drawing/2018/hyperlinkcolor" val="tx"/>
                    </a:ext>
                  </a:extLst>
                </a:hlinkClick>
              </a:rPr>
              <a:t>12]</a:t>
            </a:r>
            <a:endParaRPr lang="en-GB" sz="1300" dirty="0"/>
          </a:p>
          <a:p>
            <a:pPr marL="228600" indent="-228600">
              <a:lnSpc>
                <a:spcPct val="100000"/>
              </a:lnSpc>
              <a:spcBef>
                <a:spcPts val="1000"/>
              </a:spcBef>
              <a:buFont typeface="Wingdings" panose="05000000000000000000" pitchFamily="2" charset="2"/>
              <a:buChar char="Ø"/>
            </a:pPr>
            <a:r>
              <a:rPr lang="en-GB" sz="1300" dirty="0"/>
              <a:t>  RENK: </a:t>
            </a:r>
            <a:r>
              <a:rPr lang="en-GB" sz="1300" dirty="0">
                <a:solidFill>
                  <a:schemeClr val="accent1"/>
                </a:solidFill>
                <a:hlinkClick r:id="rId15">
                  <a:extLst>
                    <a:ext uri="{A12FA001-AC4F-418D-AE19-62706E023703}">
                      <ahyp:hlinkClr xmlns:ahyp="http://schemas.microsoft.com/office/drawing/2018/hyperlinkcolor" val="tx"/>
                    </a:ext>
                  </a:extLst>
                </a:hlinkClick>
              </a:rPr>
              <a:t>Slide Bearing – RENK</a:t>
            </a:r>
            <a:r>
              <a:rPr lang="en-GB" sz="1300" dirty="0">
                <a:solidFill>
                  <a:schemeClr val="accent1"/>
                </a:solidFill>
              </a:rPr>
              <a:t> </a:t>
            </a:r>
            <a:r>
              <a:rPr lang="en-GB" sz="1300" dirty="0">
                <a:hlinkClick r:id="rId14" action="ppaction://hlinksldjump">
                  <a:extLst>
                    <a:ext uri="{A12FA001-AC4F-418D-AE19-62706E023703}">
                      <ahyp:hlinkClr xmlns:ahyp="http://schemas.microsoft.com/office/drawing/2018/hyperlinkcolor" val="tx"/>
                    </a:ext>
                  </a:extLst>
                </a:hlinkClick>
              </a:rPr>
              <a:t>[13]</a:t>
            </a:r>
            <a:endParaRPr lang="en-GB" sz="1300" dirty="0"/>
          </a:p>
          <a:p>
            <a:pPr marL="228600" indent="-228600">
              <a:lnSpc>
                <a:spcPct val="100000"/>
              </a:lnSpc>
              <a:spcBef>
                <a:spcPts val="1000"/>
              </a:spcBef>
              <a:buFont typeface="Wingdings" panose="05000000000000000000" pitchFamily="2" charset="2"/>
              <a:buChar char="Ø"/>
            </a:pPr>
            <a:r>
              <a:rPr lang="en-US" sz="1300" dirty="0" err="1"/>
              <a:t>Winergy</a:t>
            </a:r>
            <a:r>
              <a:rPr lang="en-US" sz="1300" dirty="0"/>
              <a:t> </a:t>
            </a:r>
            <a:r>
              <a:rPr lang="en-US" sz="1300" dirty="0">
                <a:solidFill>
                  <a:schemeClr val="accent1"/>
                </a:solidFill>
              </a:rPr>
              <a:t>:</a:t>
            </a:r>
            <a:r>
              <a:rPr lang="en-US" sz="1300" dirty="0">
                <a:solidFill>
                  <a:schemeClr val="accent1"/>
                </a:solidFill>
                <a:hlinkClick r:id="rId16">
                  <a:extLst>
                    <a:ext uri="{A12FA001-AC4F-418D-AE19-62706E023703}">
                      <ahyp:hlinkClr xmlns:ahyp="http://schemas.microsoft.com/office/drawing/2018/hyperlinkcolor" val="tx"/>
                    </a:ext>
                  </a:extLst>
                </a:hlinkClick>
              </a:rPr>
              <a:t>https://www.winergy-group.com/en/journal-bearing</a:t>
            </a:r>
            <a:r>
              <a:rPr lang="en-US" sz="1300" dirty="0"/>
              <a:t> </a:t>
            </a:r>
            <a:r>
              <a:rPr lang="en-US" sz="1300" dirty="0">
                <a:hlinkClick r:id="rId17" action="ppaction://hlinksldjump">
                  <a:extLst>
                    <a:ext uri="{A12FA001-AC4F-418D-AE19-62706E023703}">
                      <ahyp:hlinkClr xmlns:ahyp="http://schemas.microsoft.com/office/drawing/2018/hyperlinkcolor" val="tx"/>
                    </a:ext>
                  </a:extLst>
                </a:hlinkClick>
              </a:rPr>
              <a:t>[14]</a:t>
            </a:r>
            <a:endParaRPr lang="en-US" sz="1300" dirty="0"/>
          </a:p>
          <a:p>
            <a:pPr marL="228600" indent="-228600">
              <a:lnSpc>
                <a:spcPct val="120000"/>
              </a:lnSpc>
              <a:spcBef>
                <a:spcPts val="1000"/>
              </a:spcBef>
              <a:buFont typeface="Wingdings" panose="05000000000000000000" pitchFamily="2" charset="2"/>
              <a:buChar char="Ø"/>
            </a:pPr>
            <a:endParaRPr lang="en-GB" sz="1300" dirty="0"/>
          </a:p>
          <a:p>
            <a:pPr>
              <a:lnSpc>
                <a:spcPct val="120000"/>
              </a:lnSpc>
              <a:buFont typeface="Wingdings" panose="05000000000000000000" pitchFamily="2" charset="2"/>
              <a:buChar char="Ø"/>
            </a:pPr>
            <a:endParaRPr lang="en-GB" sz="5600" dirty="0">
              <a:effectLst/>
              <a:ea typeface="Arial" panose="020B0604020202020204" pitchFamily="34" charset="0"/>
            </a:endParaRPr>
          </a:p>
          <a:p>
            <a:pPr marL="0" indent="0">
              <a:lnSpc>
                <a:spcPct val="120000"/>
              </a:lnSpc>
              <a:buNone/>
            </a:pPr>
            <a:endParaRPr lang="en-GB" sz="4300" dirty="0">
              <a:solidFill>
                <a:schemeClr val="accent1"/>
              </a:solidFill>
            </a:endParaRPr>
          </a:p>
          <a:p>
            <a:pPr marL="342900" indent="-342900">
              <a:lnSpc>
                <a:spcPct val="120000"/>
              </a:lnSpc>
              <a:buFont typeface="+mj-lt"/>
              <a:buAutoNum type="arabicPeriod"/>
            </a:pPr>
            <a:endParaRPr lang="en-GB" sz="4300" dirty="0">
              <a:solidFill>
                <a:schemeClr val="accent1"/>
              </a:solidFill>
            </a:endParaRPr>
          </a:p>
          <a:p>
            <a:pPr marL="0" indent="0">
              <a:lnSpc>
                <a:spcPct val="120000"/>
              </a:lnSpc>
              <a:buNone/>
            </a:pPr>
            <a:endParaRPr lang="en-GB" sz="1400" dirty="0"/>
          </a:p>
          <a:p>
            <a:pPr marL="342900" indent="-342900">
              <a:lnSpc>
                <a:spcPct val="120000"/>
              </a:lnSpc>
              <a:buFont typeface="+mj-lt"/>
              <a:buAutoNum type="arabicPeriod"/>
            </a:pPr>
            <a:endParaRPr lang="LID4096" sz="1400" dirty="0"/>
          </a:p>
        </p:txBody>
      </p:sp>
      <p:sp>
        <p:nvSpPr>
          <p:cNvPr id="10" name="Rectangle 9">
            <a:extLst>
              <a:ext uri="{FF2B5EF4-FFF2-40B4-BE49-F238E27FC236}">
                <a16:creationId xmlns:a16="http://schemas.microsoft.com/office/drawing/2014/main" id="{8AD9F0EB-7EEC-85B7-DB40-9D0056BD5C70}"/>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Date Placeholder 12">
            <a:extLst>
              <a:ext uri="{FF2B5EF4-FFF2-40B4-BE49-F238E27FC236}">
                <a16:creationId xmlns:a16="http://schemas.microsoft.com/office/drawing/2014/main" id="{F2A50CF2-5A42-E9D3-12E4-7BE9F6C65E4E}"/>
              </a:ext>
            </a:extLst>
          </p:cNvPr>
          <p:cNvSpPr>
            <a:spLocks noGrp="1"/>
          </p:cNvSpPr>
          <p:nvPr>
            <p:ph type="dt" sz="half" idx="10"/>
          </p:nvPr>
        </p:nvSpPr>
        <p:spPr/>
        <p:txBody>
          <a:bodyPr/>
          <a:lstStyle/>
          <a:p>
            <a:fld id="{B49CE9F5-A8CC-422C-ABCC-15018942F664}" type="datetime1">
              <a:rPr lang="en-IN" smtClean="0">
                <a:solidFill>
                  <a:schemeClr val="tx1"/>
                </a:solidFill>
              </a:rPr>
              <a:t>24-05-2024</a:t>
            </a:fld>
            <a:endParaRPr lang="en-IN" dirty="0">
              <a:solidFill>
                <a:schemeClr val="tx1"/>
              </a:solidFill>
            </a:endParaRPr>
          </a:p>
        </p:txBody>
      </p:sp>
      <p:sp>
        <p:nvSpPr>
          <p:cNvPr id="14" name="Slide Number Placeholder 13">
            <a:extLst>
              <a:ext uri="{FF2B5EF4-FFF2-40B4-BE49-F238E27FC236}">
                <a16:creationId xmlns:a16="http://schemas.microsoft.com/office/drawing/2014/main" id="{2B4E39C8-8F76-A064-9A4F-37821F06C2A1}"/>
              </a:ext>
            </a:extLst>
          </p:cNvPr>
          <p:cNvSpPr>
            <a:spLocks noGrp="1"/>
          </p:cNvSpPr>
          <p:nvPr>
            <p:ph type="sldNum" sz="quarter" idx="12"/>
          </p:nvPr>
        </p:nvSpPr>
        <p:spPr/>
        <p:txBody>
          <a:bodyPr/>
          <a:lstStyle/>
          <a:p>
            <a:fld id="{E7687761-FC87-4A57-BD27-270B4C7228C2}" type="slidenum">
              <a:rPr lang="en-IN" smtClean="0">
                <a:solidFill>
                  <a:schemeClr val="tx1"/>
                </a:solidFill>
              </a:rPr>
              <a:t>30</a:t>
            </a:fld>
            <a:endParaRPr lang="en-IN" dirty="0">
              <a:solidFill>
                <a:schemeClr val="tx1"/>
              </a:solidFill>
            </a:endParaRPr>
          </a:p>
        </p:txBody>
      </p:sp>
      <p:cxnSp>
        <p:nvCxnSpPr>
          <p:cNvPr id="15" name="Straight Connector 14">
            <a:extLst>
              <a:ext uri="{FF2B5EF4-FFF2-40B4-BE49-F238E27FC236}">
                <a16:creationId xmlns:a16="http://schemas.microsoft.com/office/drawing/2014/main" id="{2235A59C-C303-C4D6-F3BA-CB6906E680C3}"/>
              </a:ext>
            </a:extLst>
          </p:cNvPr>
          <p:cNvCxnSpPr>
            <a:cxnSpLocks/>
          </p:cNvCxnSpPr>
          <p:nvPr/>
        </p:nvCxnSpPr>
        <p:spPr>
          <a:xfrm>
            <a:off x="0" y="913131"/>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9AD19B5-A138-E21A-BB6E-752D23DE0F78}"/>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311709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41D4-324B-C4E1-D04F-69F796D54A6A}"/>
              </a:ext>
            </a:extLst>
          </p:cNvPr>
          <p:cNvSpPr>
            <a:spLocks noGrp="1"/>
          </p:cNvSpPr>
          <p:nvPr>
            <p:ph type="title"/>
          </p:nvPr>
        </p:nvSpPr>
        <p:spPr>
          <a:xfrm>
            <a:off x="838200" y="0"/>
            <a:ext cx="10515600" cy="1325563"/>
          </a:xfrm>
        </p:spPr>
        <p:txBody>
          <a:bodyPr>
            <a:normAutofit/>
          </a:bodyPr>
          <a:lstStyle/>
          <a:p>
            <a:pPr algn="ctr"/>
            <a:r>
              <a:rPr lang="en-GB" sz="2800" b="1" dirty="0">
                <a:solidFill>
                  <a:schemeClr val="accent2">
                    <a:lumMod val="50000"/>
                  </a:schemeClr>
                </a:solidFill>
              </a:rPr>
              <a:t>10. References </a:t>
            </a:r>
            <a:endParaRPr lang="LID4096" sz="2800" b="1" dirty="0">
              <a:solidFill>
                <a:schemeClr val="accent2">
                  <a:lumMod val="50000"/>
                </a:schemeClr>
              </a:solidFill>
            </a:endParaRPr>
          </a:p>
        </p:txBody>
      </p:sp>
      <p:sp>
        <p:nvSpPr>
          <p:cNvPr id="3" name="Content Placeholder 2">
            <a:extLst>
              <a:ext uri="{FF2B5EF4-FFF2-40B4-BE49-F238E27FC236}">
                <a16:creationId xmlns:a16="http://schemas.microsoft.com/office/drawing/2014/main" id="{D0E91303-AA3C-4C4E-2012-28FF26A031B8}"/>
              </a:ext>
            </a:extLst>
          </p:cNvPr>
          <p:cNvSpPr>
            <a:spLocks noGrp="1"/>
          </p:cNvSpPr>
          <p:nvPr>
            <p:ph idx="1"/>
          </p:nvPr>
        </p:nvSpPr>
        <p:spPr>
          <a:xfrm>
            <a:off x="166396" y="1314348"/>
            <a:ext cx="11664820" cy="4924015"/>
          </a:xfrm>
        </p:spPr>
        <p:txBody>
          <a:bodyPr>
            <a:normAutofit/>
          </a:bodyPr>
          <a:lstStyle/>
          <a:p>
            <a:pPr>
              <a:lnSpc>
                <a:spcPct val="120000"/>
              </a:lnSpc>
              <a:buFont typeface="Wingdings" panose="05000000000000000000" pitchFamily="2" charset="2"/>
              <a:buChar char="Ø"/>
            </a:pPr>
            <a:endParaRPr lang="en-GB" sz="5600" dirty="0">
              <a:effectLst/>
              <a:ea typeface="Arial" panose="020B0604020202020204" pitchFamily="34" charset="0"/>
            </a:endParaRPr>
          </a:p>
          <a:p>
            <a:pPr marL="0" indent="0">
              <a:buNone/>
            </a:pPr>
            <a:endParaRPr lang="en-GB" sz="4300" dirty="0">
              <a:solidFill>
                <a:schemeClr val="accent1"/>
              </a:solidFill>
            </a:endParaRPr>
          </a:p>
          <a:p>
            <a:pPr marL="342900" indent="-342900">
              <a:buFont typeface="+mj-lt"/>
              <a:buAutoNum type="arabicPeriod"/>
            </a:pPr>
            <a:endParaRPr lang="en-GB" sz="4300" dirty="0">
              <a:solidFill>
                <a:schemeClr val="accent1"/>
              </a:solidFill>
            </a:endParaRPr>
          </a:p>
          <a:p>
            <a:pPr marL="0" indent="0">
              <a:buNone/>
            </a:pPr>
            <a:endParaRPr lang="en-GB" sz="1400" dirty="0"/>
          </a:p>
          <a:p>
            <a:pPr marL="342900" indent="-342900">
              <a:buFont typeface="+mj-lt"/>
              <a:buAutoNum type="arabicPeriod"/>
            </a:pPr>
            <a:endParaRPr lang="LID4096" sz="1200" dirty="0"/>
          </a:p>
        </p:txBody>
      </p:sp>
      <p:sp>
        <p:nvSpPr>
          <p:cNvPr id="10" name="Rectangle 9">
            <a:extLst>
              <a:ext uri="{FF2B5EF4-FFF2-40B4-BE49-F238E27FC236}">
                <a16:creationId xmlns:a16="http://schemas.microsoft.com/office/drawing/2014/main" id="{8AD9F0EB-7EEC-85B7-DB40-9D0056BD5C70}"/>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Date Placeholder 12">
            <a:extLst>
              <a:ext uri="{FF2B5EF4-FFF2-40B4-BE49-F238E27FC236}">
                <a16:creationId xmlns:a16="http://schemas.microsoft.com/office/drawing/2014/main" id="{F2A50CF2-5A42-E9D3-12E4-7BE9F6C65E4E}"/>
              </a:ext>
            </a:extLst>
          </p:cNvPr>
          <p:cNvSpPr>
            <a:spLocks noGrp="1"/>
          </p:cNvSpPr>
          <p:nvPr>
            <p:ph type="dt" sz="half" idx="10"/>
          </p:nvPr>
        </p:nvSpPr>
        <p:spPr/>
        <p:txBody>
          <a:bodyPr/>
          <a:lstStyle/>
          <a:p>
            <a:fld id="{6D1AB53E-7A6A-4B6B-AE32-999F9571800A}" type="datetime1">
              <a:rPr lang="en-IN" smtClean="0">
                <a:solidFill>
                  <a:schemeClr val="tx1"/>
                </a:solidFill>
              </a:rPr>
              <a:t>24-05-2024</a:t>
            </a:fld>
            <a:endParaRPr lang="en-IN" dirty="0">
              <a:solidFill>
                <a:schemeClr val="tx1"/>
              </a:solidFill>
            </a:endParaRPr>
          </a:p>
        </p:txBody>
      </p:sp>
      <p:sp>
        <p:nvSpPr>
          <p:cNvPr id="14" name="Slide Number Placeholder 13">
            <a:extLst>
              <a:ext uri="{FF2B5EF4-FFF2-40B4-BE49-F238E27FC236}">
                <a16:creationId xmlns:a16="http://schemas.microsoft.com/office/drawing/2014/main" id="{2B4E39C8-8F76-A064-9A4F-37821F06C2A1}"/>
              </a:ext>
            </a:extLst>
          </p:cNvPr>
          <p:cNvSpPr>
            <a:spLocks noGrp="1"/>
          </p:cNvSpPr>
          <p:nvPr>
            <p:ph type="sldNum" sz="quarter" idx="12"/>
          </p:nvPr>
        </p:nvSpPr>
        <p:spPr/>
        <p:txBody>
          <a:bodyPr/>
          <a:lstStyle/>
          <a:p>
            <a:fld id="{E7687761-FC87-4A57-BD27-270B4C7228C2}" type="slidenum">
              <a:rPr lang="en-IN" smtClean="0">
                <a:solidFill>
                  <a:schemeClr val="tx1"/>
                </a:solidFill>
              </a:rPr>
              <a:t>31</a:t>
            </a:fld>
            <a:endParaRPr lang="en-IN" dirty="0">
              <a:solidFill>
                <a:schemeClr val="tx1"/>
              </a:solidFill>
            </a:endParaRPr>
          </a:p>
        </p:txBody>
      </p:sp>
      <p:cxnSp>
        <p:nvCxnSpPr>
          <p:cNvPr id="15" name="Straight Connector 14">
            <a:extLst>
              <a:ext uri="{FF2B5EF4-FFF2-40B4-BE49-F238E27FC236}">
                <a16:creationId xmlns:a16="http://schemas.microsoft.com/office/drawing/2014/main" id="{2235A59C-C303-C4D6-F3BA-CB6906E680C3}"/>
              </a:ext>
            </a:extLst>
          </p:cNvPr>
          <p:cNvCxnSpPr>
            <a:cxnSpLocks/>
          </p:cNvCxnSpPr>
          <p:nvPr/>
        </p:nvCxnSpPr>
        <p:spPr>
          <a:xfrm>
            <a:off x="0" y="1211707"/>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96D3502-0ED8-A6F9-5C38-6AF4C1A8BD89}"/>
              </a:ext>
            </a:extLst>
          </p:cNvPr>
          <p:cNvSpPr txBox="1"/>
          <p:nvPr/>
        </p:nvSpPr>
        <p:spPr>
          <a:xfrm>
            <a:off x="410546" y="1255748"/>
            <a:ext cx="11420670" cy="5088573"/>
          </a:xfrm>
          <a:prstGeom prst="rect">
            <a:avLst/>
          </a:prstGeom>
          <a:noFill/>
        </p:spPr>
        <p:txBody>
          <a:bodyPr wrap="square">
            <a:spAutoFit/>
          </a:bodyPr>
          <a:lstStyle/>
          <a:p>
            <a:pPr marL="228600" indent="-228600">
              <a:spcBef>
                <a:spcPts val="1000"/>
              </a:spcBef>
              <a:buFont typeface="Wingdings" panose="05000000000000000000" pitchFamily="2" charset="2"/>
              <a:buChar char="Ø"/>
            </a:pPr>
            <a:r>
              <a:rPr lang="en-US" sz="1300" dirty="0" err="1"/>
              <a:t>Miba</a:t>
            </a:r>
            <a:r>
              <a:rPr lang="en-US" sz="1300" dirty="0">
                <a:solidFill>
                  <a:schemeClr val="accent1"/>
                </a:solidFill>
              </a:rPr>
              <a:t>: </a:t>
            </a:r>
            <a:r>
              <a:rPr lang="en-US" sz="1300" dirty="0">
                <a:solidFill>
                  <a:schemeClr val="accent1"/>
                </a:solidFill>
                <a:hlinkClick r:id="rId2">
                  <a:extLst>
                    <a:ext uri="{A12FA001-AC4F-418D-AE19-62706E023703}">
                      <ahyp:hlinkClr xmlns:ahyp="http://schemas.microsoft.com/office/drawing/2018/hyperlinkcolor" val="tx"/>
                    </a:ext>
                  </a:extLst>
                </a:hlinkClick>
              </a:rPr>
              <a:t>https://www.miba.com/en/product-areas/bearings/plain-bearing-vs-roller-bearing-benefit-from-an-upgrade-from-roller-bearing-to-plain-bearing-miba </a:t>
            </a:r>
            <a:r>
              <a:rPr lang="en-US" sz="1300" dirty="0">
                <a:hlinkClick r:id="rId2">
                  <a:extLst>
                    <a:ext uri="{A12FA001-AC4F-418D-AE19-62706E023703}">
                      <ahyp:hlinkClr xmlns:ahyp="http://schemas.microsoft.com/office/drawing/2018/hyperlinkcolor" val="tx"/>
                    </a:ext>
                  </a:extLst>
                </a:hlinkClick>
              </a:rPr>
              <a:t>[15</a:t>
            </a:r>
            <a:r>
              <a:rPr lang="en-US" sz="1300" dirty="0">
                <a:hlinkClick r:id="rId3" action="ppaction://hlinksldjump">
                  <a:extLst>
                    <a:ext uri="{A12FA001-AC4F-418D-AE19-62706E023703}">
                      <ahyp:hlinkClr xmlns:ahyp="http://schemas.microsoft.com/office/drawing/2018/hyperlinkcolor" val="tx"/>
                    </a:ext>
                  </a:extLst>
                </a:hlinkClick>
              </a:rPr>
              <a:t>]</a:t>
            </a:r>
            <a:endParaRPr lang="en-US" sz="1300" dirty="0"/>
          </a:p>
          <a:p>
            <a:pPr marL="228600" indent="-228600">
              <a:spcBef>
                <a:spcPts val="1000"/>
              </a:spcBef>
              <a:buFont typeface="Wingdings" panose="05000000000000000000" pitchFamily="2" charset="2"/>
              <a:buChar char="Ø"/>
            </a:pPr>
            <a:r>
              <a:rPr lang="en-GB" sz="1300" dirty="0"/>
              <a:t>Paul Dvorak. What different kinds of bearings are used in wind turbines?:</a:t>
            </a:r>
            <a:r>
              <a:rPr lang="en-GB" sz="1300" dirty="0">
                <a:solidFill>
                  <a:schemeClr val="accent1"/>
                </a:solidFill>
              </a:rPr>
              <a:t> </a:t>
            </a:r>
            <a:r>
              <a:rPr lang="en-GB" sz="1300" dirty="0">
                <a:solidFill>
                  <a:schemeClr val="accent1"/>
                </a:solidFill>
                <a:hlinkClick r:id="rId4">
                  <a:extLst>
                    <a:ext uri="{A12FA001-AC4F-418D-AE19-62706E023703}">
                      <ahyp:hlinkClr xmlns:ahyp="http://schemas.microsoft.com/office/drawing/2018/hyperlinkcolor" val="tx"/>
                    </a:ext>
                  </a:extLst>
                </a:hlinkClick>
              </a:rPr>
              <a:t>What different kinds of bearings are used in wind turbines? (windpowerengineering.com)</a:t>
            </a:r>
            <a:r>
              <a:rPr lang="en-GB" sz="1300" dirty="0">
                <a:solidFill>
                  <a:schemeClr val="accent1"/>
                </a:solidFill>
              </a:rPr>
              <a:t> </a:t>
            </a:r>
            <a:r>
              <a:rPr lang="en-GB" sz="1300" dirty="0">
                <a:hlinkClick r:id="rId5" action="ppaction://hlinksldjump">
                  <a:extLst>
                    <a:ext uri="{A12FA001-AC4F-418D-AE19-62706E023703}">
                      <ahyp:hlinkClr xmlns:ahyp="http://schemas.microsoft.com/office/drawing/2018/hyperlinkcolor" val="tx"/>
                    </a:ext>
                  </a:extLst>
                </a:hlinkClick>
              </a:rPr>
              <a:t>[16]</a:t>
            </a:r>
            <a:endParaRPr lang="en-GB" sz="1300" dirty="0"/>
          </a:p>
          <a:p>
            <a:pPr>
              <a:buFont typeface="Wingdings" panose="05000000000000000000" pitchFamily="2" charset="2"/>
              <a:buChar char="Ø"/>
            </a:pPr>
            <a:r>
              <a:rPr lang="en-GB" sz="1300" dirty="0"/>
              <a:t>Jan Euler, Georg Jacobs, Amin </a:t>
            </a:r>
            <a:r>
              <a:rPr lang="en-GB" sz="1300" dirty="0" err="1"/>
              <a:t>Loriemi</a:t>
            </a:r>
            <a:r>
              <a:rPr lang="en-GB" sz="1300" dirty="0"/>
              <a:t>, Timm </a:t>
            </a:r>
            <a:r>
              <a:rPr lang="en-GB" sz="1300" dirty="0" err="1"/>
              <a:t>Jakobs</a:t>
            </a:r>
            <a:r>
              <a:rPr lang="en-GB" sz="1300" dirty="0"/>
              <a:t>, Amadeus </a:t>
            </a:r>
            <a:r>
              <a:rPr lang="en-GB" sz="1300" dirty="0" err="1"/>
              <a:t>Rolink</a:t>
            </a:r>
            <a:r>
              <a:rPr lang="en-GB" sz="1300" dirty="0"/>
              <a:t>, Julian </a:t>
            </a:r>
            <a:r>
              <a:rPr lang="en-GB" sz="1300" dirty="0" err="1"/>
              <a:t>Rouder</a:t>
            </a:r>
            <a:r>
              <a:rPr lang="en-GB" sz="1300" dirty="0"/>
              <a:t> (27.October 2023). ‘Scaling Challenges for Conical Plain Bearings as Wind Turbine Main Bearings’ : </a:t>
            </a:r>
            <a:r>
              <a:rPr lang="en-GB" sz="1300" dirty="0">
                <a:solidFill>
                  <a:schemeClr val="accent1"/>
                </a:solidFill>
                <a:hlinkClick r:id="rId6">
                  <a:extLst>
                    <a:ext uri="{A12FA001-AC4F-418D-AE19-62706E023703}">
                      <ahyp:hlinkClr xmlns:ahyp="http://schemas.microsoft.com/office/drawing/2018/hyperlinkcolor" val="tx"/>
                    </a:ext>
                  </a:extLst>
                </a:hlinkClick>
              </a:rPr>
              <a:t>https://www.mdpi.com/2674-032X/3/4/27</a:t>
            </a:r>
            <a:r>
              <a:rPr lang="en-GB" sz="1300" dirty="0"/>
              <a:t> </a:t>
            </a:r>
            <a:r>
              <a:rPr lang="en-GB" sz="1300" dirty="0">
                <a:hlinkClick r:id="rId7" action="ppaction://hlinksldjump">
                  <a:extLst>
                    <a:ext uri="{A12FA001-AC4F-418D-AE19-62706E023703}">
                      <ahyp:hlinkClr xmlns:ahyp="http://schemas.microsoft.com/office/drawing/2018/hyperlinkcolor" val="tx"/>
                    </a:ext>
                  </a:extLst>
                </a:hlinkClick>
              </a:rPr>
              <a:t>[17]</a:t>
            </a:r>
            <a:endParaRPr lang="en-GB" sz="1300" dirty="0"/>
          </a:p>
          <a:p>
            <a:pPr marL="171450" indent="-171450">
              <a:spcBef>
                <a:spcPts val="1000"/>
              </a:spcBef>
              <a:buFont typeface="Wingdings" panose="05000000000000000000" pitchFamily="2" charset="2"/>
              <a:buChar char="Ø"/>
            </a:pPr>
            <a:r>
              <a:rPr lang="en-GB" sz="1300" dirty="0"/>
              <a:t>Amadeus </a:t>
            </a:r>
            <a:r>
              <a:rPr lang="en-GB" sz="1300" dirty="0" err="1"/>
              <a:t>Rolink</a:t>
            </a:r>
            <a:r>
              <a:rPr lang="en-GB" sz="1300" dirty="0"/>
              <a:t>, Georg Jacobs, Tim </a:t>
            </a:r>
            <a:r>
              <a:rPr lang="en-GB" sz="1300" dirty="0" err="1"/>
              <a:t>Schrouder</a:t>
            </a:r>
            <a:r>
              <a:rPr lang="en-GB" sz="1300" dirty="0"/>
              <a:t>, Dennis Keller, Timm </a:t>
            </a:r>
            <a:r>
              <a:rPr lang="en-GB" sz="1300" dirty="0" err="1"/>
              <a:t>Jakobs</a:t>
            </a:r>
            <a:r>
              <a:rPr lang="en-GB" sz="1300" dirty="0"/>
              <a:t>, Dennis </a:t>
            </a:r>
            <a:r>
              <a:rPr lang="en-GB" sz="1300" dirty="0" err="1"/>
              <a:t>Bosse</a:t>
            </a:r>
            <a:r>
              <a:rPr lang="en-GB" sz="1300" dirty="0"/>
              <a:t>, Jochen Lang, Gunter Knoll (18.February.2021). Springer: ‘Methodology for the systematic design of </a:t>
            </a:r>
            <a:r>
              <a:rPr lang="en-GB" sz="1300" dirty="0" err="1"/>
              <a:t>concal</a:t>
            </a:r>
            <a:r>
              <a:rPr lang="en-GB" sz="1300" dirty="0"/>
              <a:t> bearings for use as main bearings in wind turbines’. </a:t>
            </a:r>
            <a:r>
              <a:rPr lang="en-GB" sz="1300" dirty="0">
                <a:hlinkClick r:id="rId7" action="ppaction://hlinksldjump">
                  <a:extLst>
                    <a:ext uri="{A12FA001-AC4F-418D-AE19-62706E023703}">
                      <ahyp:hlinkClr xmlns:ahyp="http://schemas.microsoft.com/office/drawing/2018/hyperlinkcolor" val="tx"/>
                    </a:ext>
                  </a:extLst>
                </a:hlinkClick>
              </a:rPr>
              <a:t>[18]</a:t>
            </a:r>
            <a:endParaRPr lang="en-GB" sz="1300" dirty="0"/>
          </a:p>
          <a:p>
            <a:pPr marL="228600" indent="-228600">
              <a:spcBef>
                <a:spcPts val="1000"/>
              </a:spcBef>
              <a:buFont typeface="Wingdings" panose="05000000000000000000" pitchFamily="2" charset="2"/>
              <a:buChar char="Ø"/>
            </a:pPr>
            <a:r>
              <a:rPr lang="en-GB" sz="1300" dirty="0"/>
              <a:t>RWTH Innovation GmbH. ‘</a:t>
            </a:r>
            <a:r>
              <a:rPr lang="en-GB" sz="1300" dirty="0" err="1"/>
              <a:t>FlexPad</a:t>
            </a:r>
            <a:r>
              <a:rPr lang="en-GB" sz="1300" dirty="0"/>
              <a:t>: Conical (V-shaped) sliding bearing for the Wind Turbine main bearing’. </a:t>
            </a:r>
            <a:r>
              <a:rPr lang="en-GB" sz="1300" dirty="0">
                <a:hlinkClick r:id="rId7" action="ppaction://hlinksldjump">
                  <a:extLst>
                    <a:ext uri="{A12FA001-AC4F-418D-AE19-62706E023703}">
                      <ahyp:hlinkClr xmlns:ahyp="http://schemas.microsoft.com/office/drawing/2018/hyperlinkcolor" val="tx"/>
                    </a:ext>
                  </a:extLst>
                </a:hlinkClick>
              </a:rPr>
              <a:t>[19]</a:t>
            </a:r>
            <a:endParaRPr lang="en-GB" sz="1300" dirty="0"/>
          </a:p>
          <a:p>
            <a:pPr marL="228600" indent="-228600">
              <a:spcBef>
                <a:spcPts val="1000"/>
              </a:spcBef>
              <a:buFont typeface="Wingdings" panose="05000000000000000000" pitchFamily="2" charset="2"/>
              <a:buChar char="Ø"/>
            </a:pPr>
            <a:r>
              <a:rPr lang="en-GB" sz="1300" dirty="0"/>
              <a:t>Amadeus </a:t>
            </a:r>
            <a:r>
              <a:rPr lang="en-GB" sz="1300" dirty="0" err="1"/>
              <a:t>Rolink</a:t>
            </a:r>
            <a:r>
              <a:rPr lang="en-GB" sz="1300" dirty="0"/>
              <a:t>, Tim </a:t>
            </a:r>
            <a:r>
              <a:rPr lang="en-GB" sz="1300" dirty="0" err="1"/>
              <a:t>Schrouder</a:t>
            </a:r>
            <a:r>
              <a:rPr lang="en-GB" sz="1300" dirty="0"/>
              <a:t>, Georg Jacobs, Dennis </a:t>
            </a:r>
            <a:r>
              <a:rPr lang="en-GB" sz="1300" dirty="0" err="1"/>
              <a:t>Bosse</a:t>
            </a:r>
            <a:r>
              <a:rPr lang="en-GB" sz="1300" dirty="0"/>
              <a:t>, Johannes </a:t>
            </a:r>
            <a:r>
              <a:rPr lang="en-GB" sz="1300" dirty="0" err="1"/>
              <a:t>Hoelzl</a:t>
            </a:r>
            <a:r>
              <a:rPr lang="en-GB" sz="1300" dirty="0"/>
              <a:t>, Philipp Bergmann. RWTH Aachen University: ‘Feasibility study for the use of hydrodynamic plain bearings with balancing support characteristics as main bearing in wind turbines’. </a:t>
            </a:r>
            <a:r>
              <a:rPr lang="en-GB" sz="1300" dirty="0">
                <a:hlinkClick r:id="rId7" action="ppaction://hlinksldjump">
                  <a:extLst>
                    <a:ext uri="{A12FA001-AC4F-418D-AE19-62706E023703}">
                      <ahyp:hlinkClr xmlns:ahyp="http://schemas.microsoft.com/office/drawing/2018/hyperlinkcolor" val="tx"/>
                    </a:ext>
                  </a:extLst>
                </a:hlinkClick>
              </a:rPr>
              <a:t>[20]</a:t>
            </a:r>
            <a:endParaRPr lang="en-GB" sz="1300" dirty="0"/>
          </a:p>
          <a:p>
            <a:pPr marL="228600" indent="-228600">
              <a:spcBef>
                <a:spcPts val="1000"/>
              </a:spcBef>
              <a:buFont typeface="Wingdings" panose="05000000000000000000" pitchFamily="2" charset="2"/>
              <a:buChar char="Ø"/>
            </a:pPr>
            <a:r>
              <a:rPr lang="en-GB" sz="1300" dirty="0"/>
              <a:t>Gaertner, E. A., et al. (2020). "Wind turbine drivetrains: state-of-the-art technologies and future development trends." Wind Energy        Science, 5, 1401-1423. </a:t>
            </a:r>
            <a:r>
              <a:rPr lang="en-GB" sz="1300" dirty="0">
                <a:hlinkClick r:id="rId8" action="ppaction://hlinksldjump"/>
              </a:rPr>
              <a:t>[21]</a:t>
            </a:r>
            <a:endParaRPr lang="en-GB" sz="1300" dirty="0"/>
          </a:p>
          <a:p>
            <a:pPr marL="228600" indent="-228600">
              <a:spcBef>
                <a:spcPts val="1000"/>
              </a:spcBef>
              <a:buFont typeface="Wingdings" panose="05000000000000000000" pitchFamily="2" charset="2"/>
              <a:buChar char="Ø"/>
            </a:pPr>
            <a:r>
              <a:rPr lang="en-GB" sz="1300" dirty="0"/>
              <a:t>Feng, Y., et al. (2021). "Robust fault estimation for wind turbine pitch and drive train systems." ScienceDirect</a:t>
            </a:r>
            <a:r>
              <a:rPr lang="en-GB" sz="1300" dirty="0">
                <a:hlinkClick r:id="rId9" action="ppaction://hlinksldjump"/>
              </a:rPr>
              <a:t>.[22]</a:t>
            </a:r>
            <a:endParaRPr lang="en-GB" sz="1300" dirty="0"/>
          </a:p>
          <a:p>
            <a:pPr marL="228600" indent="-228600">
              <a:spcBef>
                <a:spcPts val="1000"/>
              </a:spcBef>
              <a:buFont typeface="Wingdings" panose="05000000000000000000" pitchFamily="2" charset="2"/>
              <a:buChar char="Ø"/>
            </a:pPr>
            <a:r>
              <a:rPr lang="en-GB" sz="1300" dirty="0"/>
              <a:t>NREL (2023). "Wind turbine drivetrain condition monitoring and wind plant reliability research.“ </a:t>
            </a:r>
            <a:r>
              <a:rPr lang="en-GB" sz="1300" dirty="0">
                <a:hlinkClick r:id="rId10" action="ppaction://hlinksldjump">
                  <a:extLst>
                    <a:ext uri="{A12FA001-AC4F-418D-AE19-62706E023703}">
                      <ahyp:hlinkClr xmlns:ahyp="http://schemas.microsoft.com/office/drawing/2018/hyperlinkcolor" val="tx"/>
                    </a:ext>
                  </a:extLst>
                </a:hlinkClick>
              </a:rPr>
              <a:t>[23]</a:t>
            </a:r>
            <a:endParaRPr lang="en-GB" sz="1300" dirty="0"/>
          </a:p>
          <a:p>
            <a:pPr marL="228600" indent="-228600">
              <a:spcBef>
                <a:spcPts val="1000"/>
              </a:spcBef>
              <a:buFont typeface="Wingdings" panose="05000000000000000000" pitchFamily="2" charset="2"/>
              <a:buChar char="Ø"/>
            </a:pPr>
            <a:r>
              <a:rPr lang="en-US" sz="1300" dirty="0"/>
              <a:t>Gaertner, E. A., et al. (2020). Wind Energy Science. </a:t>
            </a:r>
            <a:r>
              <a:rPr lang="en-US" sz="1300" dirty="0">
                <a:hlinkClick r:id="rId10" action="ppaction://hlinksldjump">
                  <a:extLst>
                    <a:ext uri="{A12FA001-AC4F-418D-AE19-62706E023703}">
                      <ahyp:hlinkClr xmlns:ahyp="http://schemas.microsoft.com/office/drawing/2018/hyperlinkcolor" val="tx"/>
                    </a:ext>
                  </a:extLst>
                </a:hlinkClick>
              </a:rPr>
              <a:t>[24]</a:t>
            </a:r>
            <a:endParaRPr lang="en-US" sz="1300" dirty="0"/>
          </a:p>
          <a:p>
            <a:pPr marL="228600" indent="-228600">
              <a:spcBef>
                <a:spcPts val="1000"/>
              </a:spcBef>
              <a:buFont typeface="Wingdings" panose="05000000000000000000" pitchFamily="2" charset="2"/>
              <a:buChar char="Ø"/>
            </a:pPr>
            <a:r>
              <a:rPr lang="en-GB" sz="1300" dirty="0" err="1"/>
              <a:t>Mastoi</a:t>
            </a:r>
            <a:r>
              <a:rPr lang="en-GB" sz="1300" dirty="0"/>
              <a:t>, M.S., Zhuang, S., Haris, M. et al. Large-scale wind power grid integration challenges and their solution: a detailed review. Environ Sci </a:t>
            </a:r>
            <a:r>
              <a:rPr lang="en-GB" sz="1300" dirty="0" err="1"/>
              <a:t>Pollut</a:t>
            </a:r>
            <a:r>
              <a:rPr lang="en-GB" sz="1300" dirty="0"/>
              <a:t> Res 30, 103424–103462 (2023). </a:t>
            </a:r>
            <a:r>
              <a:rPr lang="en-GB" sz="1300" dirty="0">
                <a:hlinkClick r:id="rId11">
                  <a:extLst>
                    <a:ext uri="{A12FA001-AC4F-418D-AE19-62706E023703}">
                      <ahyp:hlinkClr xmlns:ahyp="http://schemas.microsoft.com/office/drawing/2018/hyperlinkcolor" val="tx"/>
                    </a:ext>
                  </a:extLst>
                </a:hlinkClick>
              </a:rPr>
              <a:t>https://doi.org/10.1007/s11356-023-29653-9</a:t>
            </a:r>
            <a:r>
              <a:rPr lang="en-GB" sz="1300" dirty="0"/>
              <a:t> </a:t>
            </a:r>
            <a:r>
              <a:rPr lang="en-GB" sz="1300" dirty="0">
                <a:hlinkClick r:id="rId12" action="ppaction://hlinksldjump">
                  <a:extLst>
                    <a:ext uri="{A12FA001-AC4F-418D-AE19-62706E023703}">
                      <ahyp:hlinkClr xmlns:ahyp="http://schemas.microsoft.com/office/drawing/2018/hyperlinkcolor" val="tx"/>
                    </a:ext>
                  </a:extLst>
                </a:hlinkClick>
              </a:rPr>
              <a:t>[25]</a:t>
            </a:r>
            <a:endParaRPr lang="en-GB" sz="1300" dirty="0"/>
          </a:p>
          <a:p>
            <a:pPr marL="228600" indent="-228600">
              <a:spcBef>
                <a:spcPts val="1000"/>
              </a:spcBef>
              <a:buFont typeface="Wingdings" panose="05000000000000000000" pitchFamily="2" charset="2"/>
              <a:buChar char="Ø"/>
            </a:pPr>
            <a:r>
              <a:rPr lang="en-GB" sz="1300" dirty="0" err="1"/>
              <a:t>Scheaffler</a:t>
            </a:r>
            <a:r>
              <a:rPr lang="en-GB" sz="1300" dirty="0"/>
              <a:t> :- </a:t>
            </a:r>
            <a:r>
              <a:rPr lang="en-GB" sz="1300" dirty="0">
                <a:solidFill>
                  <a:srgbClr val="0070C0"/>
                </a:solidFill>
              </a:rPr>
              <a:t>https://www.schaeffler.de/en/products-and solutions/industrial/</a:t>
            </a:r>
            <a:r>
              <a:rPr lang="en-GB" sz="1300" dirty="0" err="1">
                <a:solidFill>
                  <a:srgbClr val="0070C0"/>
                </a:solidFill>
              </a:rPr>
              <a:t>industry_solutions</a:t>
            </a:r>
            <a:r>
              <a:rPr lang="en-GB" sz="1300" dirty="0">
                <a:solidFill>
                  <a:srgbClr val="0070C0"/>
                </a:solidFill>
              </a:rPr>
              <a:t>/</a:t>
            </a:r>
            <a:r>
              <a:rPr lang="en-GB" sz="1300" dirty="0" err="1">
                <a:solidFill>
                  <a:srgbClr val="0070C0"/>
                </a:solidFill>
              </a:rPr>
              <a:t>wind_sector_cluster</a:t>
            </a:r>
            <a:r>
              <a:rPr lang="en-GB" sz="1300" dirty="0">
                <a:solidFill>
                  <a:srgbClr val="0070C0"/>
                </a:solidFill>
              </a:rPr>
              <a:t>/wind/generator/)</a:t>
            </a:r>
          </a:p>
          <a:p>
            <a:pPr>
              <a:lnSpc>
                <a:spcPct val="100000"/>
              </a:lnSpc>
              <a:spcBef>
                <a:spcPts val="1000"/>
              </a:spcBef>
            </a:pPr>
            <a:endParaRPr lang="en-GB" sz="1200" dirty="0"/>
          </a:p>
        </p:txBody>
      </p:sp>
      <p:sp>
        <p:nvSpPr>
          <p:cNvPr id="4" name="Footer Placeholder 3">
            <a:extLst>
              <a:ext uri="{FF2B5EF4-FFF2-40B4-BE49-F238E27FC236}">
                <a16:creationId xmlns:a16="http://schemas.microsoft.com/office/drawing/2014/main" id="{1F3E3503-B1D8-ACF4-A711-4D1C0386B322}"/>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135193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780288" y="394576"/>
            <a:ext cx="10515600" cy="839755"/>
          </a:xfrm>
        </p:spPr>
        <p:txBody>
          <a:bodyPr>
            <a:normAutofit/>
          </a:bodyPr>
          <a:lstStyle/>
          <a:p>
            <a:pPr algn="ctr"/>
            <a:r>
              <a:rPr lang="en-GB" sz="2800" b="1" dirty="0">
                <a:solidFill>
                  <a:schemeClr val="accent2">
                    <a:lumMod val="50000"/>
                  </a:schemeClr>
                </a:solidFill>
              </a:rPr>
              <a:t>1. Fundamentals of operation</a:t>
            </a:r>
            <a:endParaRPr lang="en-IN" sz="2800" b="1" dirty="0">
              <a:solidFill>
                <a:schemeClr val="accent2">
                  <a:lumMod val="50000"/>
                </a:schemeClr>
              </a:solidFill>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903" y="1"/>
            <a:ext cx="2204394" cy="1239970"/>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3224" y="0"/>
            <a:ext cx="2398776" cy="1011983"/>
          </a:xfrm>
          <a:prstGeom prst="rect">
            <a:avLst/>
          </a:prstGeom>
        </p:spPr>
      </p:pic>
      <p:sp>
        <p:nvSpPr>
          <p:cNvPr id="6" name="Rectangle 5">
            <a:extLst>
              <a:ext uri="{FF2B5EF4-FFF2-40B4-BE49-F238E27FC236}">
                <a16:creationId xmlns:a16="http://schemas.microsoft.com/office/drawing/2014/main" id="{8825E455-D545-9408-95EE-6339E7D4E11F}"/>
              </a:ext>
            </a:extLst>
          </p:cNvPr>
          <p:cNvSpPr/>
          <p:nvPr/>
        </p:nvSpPr>
        <p:spPr>
          <a:xfrm>
            <a:off x="0" y="6463424"/>
            <a:ext cx="12192000" cy="39457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 name="Straight Connector 4">
            <a:extLst>
              <a:ext uri="{FF2B5EF4-FFF2-40B4-BE49-F238E27FC236}">
                <a16:creationId xmlns:a16="http://schemas.microsoft.com/office/drawing/2014/main" id="{44EB1972-A3C9-6302-749B-1625930F1593}"/>
              </a:ext>
            </a:extLst>
          </p:cNvPr>
          <p:cNvCxnSpPr>
            <a:cxnSpLocks/>
          </p:cNvCxnSpPr>
          <p:nvPr/>
        </p:nvCxnSpPr>
        <p:spPr>
          <a:xfrm>
            <a:off x="0" y="1094892"/>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Date Placeholder 16">
            <a:extLst>
              <a:ext uri="{FF2B5EF4-FFF2-40B4-BE49-F238E27FC236}">
                <a16:creationId xmlns:a16="http://schemas.microsoft.com/office/drawing/2014/main" id="{880A3791-CA6D-6C49-9727-21EDC4A1FF87}"/>
              </a:ext>
            </a:extLst>
          </p:cNvPr>
          <p:cNvSpPr>
            <a:spLocks noGrp="1"/>
          </p:cNvSpPr>
          <p:nvPr>
            <p:ph type="dt" sz="half" idx="10"/>
          </p:nvPr>
        </p:nvSpPr>
        <p:spPr>
          <a:xfrm>
            <a:off x="417576" y="6475054"/>
            <a:ext cx="2743200" cy="365125"/>
          </a:xfrm>
        </p:spPr>
        <p:txBody>
          <a:bodyPr/>
          <a:lstStyle/>
          <a:p>
            <a:fld id="{B1BED8F6-312C-4F7B-857B-0717832F50B9}" type="datetime1">
              <a:rPr lang="en-IN" smtClean="0">
                <a:solidFill>
                  <a:schemeClr val="tx1"/>
                </a:solidFill>
              </a:rPr>
              <a:t>24-05-2024</a:t>
            </a:fld>
            <a:endParaRPr lang="en-IN" dirty="0">
              <a:solidFill>
                <a:schemeClr val="tx1"/>
              </a:solidFill>
            </a:endParaRPr>
          </a:p>
        </p:txBody>
      </p:sp>
      <p:sp>
        <p:nvSpPr>
          <p:cNvPr id="18" name="Slide Number Placeholder 17">
            <a:extLst>
              <a:ext uri="{FF2B5EF4-FFF2-40B4-BE49-F238E27FC236}">
                <a16:creationId xmlns:a16="http://schemas.microsoft.com/office/drawing/2014/main" id="{153D84A6-A93C-285F-8C5F-F2326EAFDD38}"/>
              </a:ext>
            </a:extLst>
          </p:cNvPr>
          <p:cNvSpPr>
            <a:spLocks noGrp="1"/>
          </p:cNvSpPr>
          <p:nvPr>
            <p:ph type="sldNum" sz="quarter" idx="12"/>
          </p:nvPr>
        </p:nvSpPr>
        <p:spPr>
          <a:xfrm>
            <a:off x="9186672" y="6475054"/>
            <a:ext cx="2743200" cy="365125"/>
          </a:xfrm>
        </p:spPr>
        <p:txBody>
          <a:bodyPr/>
          <a:lstStyle/>
          <a:p>
            <a:fld id="{E7687761-FC87-4A57-BD27-270B4C7228C2}" type="slidenum">
              <a:rPr lang="en-IN" smtClean="0">
                <a:solidFill>
                  <a:schemeClr val="tx1"/>
                </a:solidFill>
              </a:rPr>
              <a:t>4</a:t>
            </a:fld>
            <a:endParaRPr lang="en-IN" dirty="0">
              <a:solidFill>
                <a:schemeClr val="tx1"/>
              </a:solidFill>
            </a:endParaRPr>
          </a:p>
        </p:txBody>
      </p:sp>
      <p:sp>
        <p:nvSpPr>
          <p:cNvPr id="14" name="TextBox 13">
            <a:extLst>
              <a:ext uri="{FF2B5EF4-FFF2-40B4-BE49-F238E27FC236}">
                <a16:creationId xmlns:a16="http://schemas.microsoft.com/office/drawing/2014/main" id="{D456AA21-4BBF-6595-C3F9-C74575944D76}"/>
              </a:ext>
            </a:extLst>
          </p:cNvPr>
          <p:cNvSpPr txBox="1"/>
          <p:nvPr/>
        </p:nvSpPr>
        <p:spPr>
          <a:xfrm>
            <a:off x="8447763" y="1407708"/>
            <a:ext cx="3738092" cy="4477180"/>
          </a:xfrm>
          <a:prstGeom prst="rect">
            <a:avLst/>
          </a:prstGeom>
          <a:noFill/>
          <a:ln>
            <a:noFill/>
          </a:ln>
        </p:spPr>
        <p:txBody>
          <a:bodyPr wrap="square" rtlCol="0">
            <a:spAutoFit/>
          </a:bodyPr>
          <a:lstStyle/>
          <a:p>
            <a:pPr marL="285750" indent="-285750">
              <a:lnSpc>
                <a:spcPct val="150000"/>
              </a:lnSpc>
              <a:buFont typeface="Wingdings" panose="05000000000000000000" pitchFamily="2" charset="2"/>
              <a:buChar char="Ø"/>
            </a:pPr>
            <a:r>
              <a:rPr lang="en-GB" sz="1600" dirty="0"/>
              <a:t>IEC 61400-4 prepared standards to follow. In general, due to considered life time for wind turbine (20 years or more) so, all components include bearings should tolerate for this life span. </a:t>
            </a:r>
            <a:r>
              <a:rPr lang="en-GB" sz="1600" b="1" dirty="0">
                <a:solidFill>
                  <a:schemeClr val="accent1">
                    <a:lumMod val="75000"/>
                  </a:schemeClr>
                </a:solidFill>
                <a:hlinkClick r:id="rId6" action="ppaction://hlinksldjump"/>
              </a:rPr>
              <a:t>[1]</a:t>
            </a:r>
            <a:endParaRPr lang="en-GB" sz="1600" dirty="0"/>
          </a:p>
          <a:p>
            <a:pPr marL="285750" indent="-285750">
              <a:lnSpc>
                <a:spcPct val="150000"/>
              </a:lnSpc>
              <a:buFont typeface="Wingdings" panose="05000000000000000000" pitchFamily="2" charset="2"/>
              <a:buChar char="Ø"/>
            </a:pPr>
            <a:r>
              <a:rPr lang="en-GB" sz="1600" dirty="0"/>
              <a:t>Specific bearings are needed in each application.</a:t>
            </a:r>
            <a:br>
              <a:rPr lang="en-GB" sz="1600" dirty="0"/>
            </a:br>
            <a:r>
              <a:rPr lang="en-GB" sz="1600" dirty="0"/>
              <a:t>For instance: in generator due to current passage, </a:t>
            </a:r>
            <a:r>
              <a:rPr lang="en-US" sz="1600" dirty="0"/>
              <a:t>Current-insulating bearings are commonly used</a:t>
            </a:r>
            <a:endParaRPr lang="en-GB" sz="1600" dirty="0"/>
          </a:p>
          <a:p>
            <a:endParaRPr lang="en-GB" sz="2000" b="1" dirty="0"/>
          </a:p>
        </p:txBody>
      </p:sp>
      <p:sp>
        <p:nvSpPr>
          <p:cNvPr id="4" name="TextBox 3">
            <a:extLst>
              <a:ext uri="{FF2B5EF4-FFF2-40B4-BE49-F238E27FC236}">
                <a16:creationId xmlns:a16="http://schemas.microsoft.com/office/drawing/2014/main" id="{96E3F787-A991-EAEB-DD91-3D5410206386}"/>
              </a:ext>
            </a:extLst>
          </p:cNvPr>
          <p:cNvSpPr txBox="1"/>
          <p:nvPr/>
        </p:nvSpPr>
        <p:spPr>
          <a:xfrm>
            <a:off x="513184" y="5989090"/>
            <a:ext cx="7934579" cy="477054"/>
          </a:xfrm>
          <a:prstGeom prst="rect">
            <a:avLst/>
          </a:prstGeom>
          <a:noFill/>
        </p:spPr>
        <p:txBody>
          <a:bodyPr wrap="square">
            <a:spAutoFit/>
          </a:bodyPr>
          <a:lstStyle/>
          <a:p>
            <a:pPr algn="ctr"/>
            <a:r>
              <a:rPr lang="en-GB" sz="1400" b="1" dirty="0"/>
              <a:t>Video 1.1 : </a:t>
            </a:r>
            <a:r>
              <a:rPr lang="en-GB" sz="1400" dirty="0"/>
              <a:t> </a:t>
            </a:r>
            <a:r>
              <a:rPr lang="en-US" sz="1400" dirty="0">
                <a:solidFill>
                  <a:srgbClr val="0F0F0F"/>
                </a:solidFill>
                <a:highlight>
                  <a:srgbClr val="FFFFFF"/>
                </a:highlight>
              </a:rPr>
              <a:t>EDM In Bearings</a:t>
            </a:r>
            <a:endParaRPr lang="en-US" sz="1400" i="0" dirty="0">
              <a:solidFill>
                <a:srgbClr val="0F0F0F"/>
              </a:solidFill>
              <a:effectLst/>
              <a:highlight>
                <a:srgbClr val="FFFFFF"/>
              </a:highlight>
            </a:endParaRPr>
          </a:p>
          <a:p>
            <a:pPr algn="ctr"/>
            <a:r>
              <a:rPr lang="en-GB" sz="1100" b="1" dirty="0">
                <a:solidFill>
                  <a:schemeClr val="accent1">
                    <a:lumMod val="75000"/>
                  </a:schemeClr>
                </a:solidFill>
              </a:rPr>
              <a:t>(Source :</a:t>
            </a:r>
            <a:r>
              <a:rPr lang="en-GB" sz="1100" b="1" dirty="0" err="1">
                <a:solidFill>
                  <a:schemeClr val="accent1">
                    <a:lumMod val="75000"/>
                  </a:schemeClr>
                </a:solidFill>
                <a:hlinkClick r:id="rId7" action="ppaction://hlinksldjump"/>
              </a:rPr>
              <a:t>scheaffler</a:t>
            </a:r>
            <a:r>
              <a:rPr lang="en-GB" sz="1100" b="1" dirty="0">
                <a:solidFill>
                  <a:schemeClr val="accent1">
                    <a:lumMod val="75000"/>
                  </a:schemeClr>
                </a:solidFill>
              </a:rPr>
              <a:t>)</a:t>
            </a:r>
            <a:endParaRPr lang="LID4096" sz="1100" b="1" dirty="0">
              <a:solidFill>
                <a:schemeClr val="accent1">
                  <a:lumMod val="75000"/>
                </a:schemeClr>
              </a:solidFill>
            </a:endParaRPr>
          </a:p>
        </p:txBody>
      </p:sp>
      <p:pic>
        <p:nvPicPr>
          <p:cNvPr id="8" name="WhatsApp Video 2024-05-23 at 16.18.27">
            <a:hlinkClick r:id="" action="ppaction://media"/>
            <a:extLst>
              <a:ext uri="{FF2B5EF4-FFF2-40B4-BE49-F238E27FC236}">
                <a16:creationId xmlns:a16="http://schemas.microsoft.com/office/drawing/2014/main" id="{77231B10-318B-7C87-41A3-B4BD5C1206C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17576" y="1177802"/>
            <a:ext cx="7808008" cy="4715500"/>
          </a:xfrm>
          <a:prstGeom prst="rect">
            <a:avLst/>
          </a:prstGeom>
        </p:spPr>
      </p:pic>
      <p:sp>
        <p:nvSpPr>
          <p:cNvPr id="3" name="Footer Placeholder 2">
            <a:extLst>
              <a:ext uri="{FF2B5EF4-FFF2-40B4-BE49-F238E27FC236}">
                <a16:creationId xmlns:a16="http://schemas.microsoft.com/office/drawing/2014/main" id="{7BE6399E-7B1F-F7B6-F534-529311A3C162}"/>
              </a:ext>
            </a:extLst>
          </p:cNvPr>
          <p:cNvSpPr>
            <a:spLocks noGrp="1"/>
          </p:cNvSpPr>
          <p:nvPr>
            <p:ph type="ftr" sz="quarter" idx="11"/>
          </p:nvPr>
        </p:nvSpPr>
        <p:spPr>
          <a:xfrm>
            <a:off x="4038600" y="6457784"/>
            <a:ext cx="4114800" cy="365125"/>
          </a:xfrm>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40080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circle(in)">
                                      <p:cBhvr>
                                        <p:cTn id="15" dur="20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circle(in)">
                                      <p:cBhvr>
                                        <p:cTn id="20" dur="20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8"/>
                </p:tgtEl>
              </p:cMediaNode>
            </p:video>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780288" y="394576"/>
            <a:ext cx="10515600" cy="839755"/>
          </a:xfrm>
        </p:spPr>
        <p:txBody>
          <a:bodyPr>
            <a:normAutofit/>
          </a:bodyPr>
          <a:lstStyle/>
          <a:p>
            <a:pPr algn="ctr"/>
            <a:r>
              <a:rPr lang="en-GB" sz="2800" b="1" dirty="0">
                <a:solidFill>
                  <a:schemeClr val="accent2">
                    <a:lumMod val="50000"/>
                  </a:schemeClr>
                </a:solidFill>
              </a:rPr>
              <a:t>1. Fundamentals of operation</a:t>
            </a:r>
            <a:endParaRPr lang="en-IN" sz="2800" b="1" dirty="0">
              <a:solidFill>
                <a:schemeClr val="accent2">
                  <a:lumMod val="50000"/>
                </a:schemeClr>
              </a:solidFill>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3" y="1"/>
            <a:ext cx="2204394" cy="1239970"/>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3224" y="0"/>
            <a:ext cx="2398776" cy="1011983"/>
          </a:xfrm>
          <a:prstGeom prst="rect">
            <a:avLst/>
          </a:prstGeom>
        </p:spPr>
      </p:pic>
      <p:sp>
        <p:nvSpPr>
          <p:cNvPr id="6" name="Rectangle 5">
            <a:extLst>
              <a:ext uri="{FF2B5EF4-FFF2-40B4-BE49-F238E27FC236}">
                <a16:creationId xmlns:a16="http://schemas.microsoft.com/office/drawing/2014/main" id="{8825E455-D545-9408-95EE-6339E7D4E11F}"/>
              </a:ext>
            </a:extLst>
          </p:cNvPr>
          <p:cNvSpPr/>
          <p:nvPr/>
        </p:nvSpPr>
        <p:spPr>
          <a:xfrm>
            <a:off x="0" y="6492874"/>
            <a:ext cx="12192000" cy="36512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 name="Straight Connector 4">
            <a:extLst>
              <a:ext uri="{FF2B5EF4-FFF2-40B4-BE49-F238E27FC236}">
                <a16:creationId xmlns:a16="http://schemas.microsoft.com/office/drawing/2014/main" id="{44EB1972-A3C9-6302-749B-1625930F1593}"/>
              </a:ext>
            </a:extLst>
          </p:cNvPr>
          <p:cNvCxnSpPr>
            <a:cxnSpLocks/>
          </p:cNvCxnSpPr>
          <p:nvPr/>
        </p:nvCxnSpPr>
        <p:spPr>
          <a:xfrm>
            <a:off x="0" y="1094892"/>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Date Placeholder 16">
            <a:extLst>
              <a:ext uri="{FF2B5EF4-FFF2-40B4-BE49-F238E27FC236}">
                <a16:creationId xmlns:a16="http://schemas.microsoft.com/office/drawing/2014/main" id="{880A3791-CA6D-6C49-9727-21EDC4A1FF87}"/>
              </a:ext>
            </a:extLst>
          </p:cNvPr>
          <p:cNvSpPr>
            <a:spLocks noGrp="1"/>
          </p:cNvSpPr>
          <p:nvPr>
            <p:ph type="dt" sz="half" idx="10"/>
          </p:nvPr>
        </p:nvSpPr>
        <p:spPr>
          <a:xfrm>
            <a:off x="417576" y="6475054"/>
            <a:ext cx="2743200" cy="365125"/>
          </a:xfrm>
        </p:spPr>
        <p:txBody>
          <a:bodyPr/>
          <a:lstStyle/>
          <a:p>
            <a:fld id="{6C8C6536-E50D-49E0-869A-DFAF9A32BC76}" type="datetime1">
              <a:rPr lang="en-IN" smtClean="0">
                <a:solidFill>
                  <a:schemeClr val="tx1"/>
                </a:solidFill>
              </a:rPr>
              <a:t>24-05-2024</a:t>
            </a:fld>
            <a:endParaRPr lang="en-IN" dirty="0">
              <a:solidFill>
                <a:schemeClr val="tx1"/>
              </a:solidFill>
            </a:endParaRPr>
          </a:p>
        </p:txBody>
      </p:sp>
      <p:sp>
        <p:nvSpPr>
          <p:cNvPr id="18" name="Slide Number Placeholder 17">
            <a:extLst>
              <a:ext uri="{FF2B5EF4-FFF2-40B4-BE49-F238E27FC236}">
                <a16:creationId xmlns:a16="http://schemas.microsoft.com/office/drawing/2014/main" id="{153D84A6-A93C-285F-8C5F-F2326EAFDD38}"/>
              </a:ext>
            </a:extLst>
          </p:cNvPr>
          <p:cNvSpPr>
            <a:spLocks noGrp="1"/>
          </p:cNvSpPr>
          <p:nvPr>
            <p:ph type="sldNum" sz="quarter" idx="12"/>
          </p:nvPr>
        </p:nvSpPr>
        <p:spPr>
          <a:xfrm>
            <a:off x="9186672" y="6475054"/>
            <a:ext cx="2743200" cy="365125"/>
          </a:xfrm>
        </p:spPr>
        <p:txBody>
          <a:bodyPr/>
          <a:lstStyle/>
          <a:p>
            <a:fld id="{E7687761-FC87-4A57-BD27-270B4C7228C2}" type="slidenum">
              <a:rPr lang="en-IN" smtClean="0">
                <a:solidFill>
                  <a:schemeClr val="tx1"/>
                </a:solidFill>
              </a:rPr>
              <a:t>5</a:t>
            </a:fld>
            <a:endParaRPr lang="en-IN" dirty="0">
              <a:solidFill>
                <a:schemeClr val="tx1"/>
              </a:solidFill>
            </a:endParaRPr>
          </a:p>
        </p:txBody>
      </p:sp>
      <p:sp>
        <p:nvSpPr>
          <p:cNvPr id="14" name="TextBox 13">
            <a:extLst>
              <a:ext uri="{FF2B5EF4-FFF2-40B4-BE49-F238E27FC236}">
                <a16:creationId xmlns:a16="http://schemas.microsoft.com/office/drawing/2014/main" id="{D456AA21-4BBF-6595-C3F9-C74575944D76}"/>
              </a:ext>
            </a:extLst>
          </p:cNvPr>
          <p:cNvSpPr txBox="1"/>
          <p:nvPr/>
        </p:nvSpPr>
        <p:spPr>
          <a:xfrm>
            <a:off x="697992" y="5553408"/>
            <a:ext cx="10680192" cy="792781"/>
          </a:xfrm>
          <a:prstGeom prst="rect">
            <a:avLst/>
          </a:prstGeom>
          <a:noFill/>
          <a:ln>
            <a:noFill/>
          </a:ln>
        </p:spPr>
        <p:txBody>
          <a:bodyPr wrap="square" rtlCol="0">
            <a:spAutoFit/>
          </a:bodyPr>
          <a:lstStyle/>
          <a:p>
            <a:pPr marL="342900" indent="-342900" algn="ctr">
              <a:lnSpc>
                <a:spcPct val="150000"/>
              </a:lnSpc>
              <a:buFont typeface="Wingdings" panose="05000000000000000000" pitchFamily="2" charset="2"/>
              <a:buChar char="Ø"/>
            </a:pPr>
            <a:r>
              <a:rPr lang="en-US" sz="1600" dirty="0"/>
              <a:t>But what about WT </a:t>
            </a:r>
            <a:r>
              <a:rPr lang="en-US" sz="1600" b="1" dirty="0"/>
              <a:t>Gearbox</a:t>
            </a:r>
            <a:r>
              <a:rPr lang="en-US" sz="1600" dirty="0"/>
              <a:t>!!?</a:t>
            </a:r>
            <a:br>
              <a:rPr lang="en-US" sz="1600" dirty="0"/>
            </a:br>
            <a:r>
              <a:rPr lang="en-US" sz="1600" dirty="0"/>
              <a:t>Which type of bearings are using in wind turbine gearbox?</a:t>
            </a:r>
            <a:endParaRPr lang="en-GB" sz="2000" b="1" dirty="0"/>
          </a:p>
        </p:txBody>
      </p:sp>
      <p:pic>
        <p:nvPicPr>
          <p:cNvPr id="4" name="Picture 3">
            <a:extLst>
              <a:ext uri="{FF2B5EF4-FFF2-40B4-BE49-F238E27FC236}">
                <a16:creationId xmlns:a16="http://schemas.microsoft.com/office/drawing/2014/main" id="{502B35E6-7B8F-49FD-E84C-D0283815A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611" y="1094892"/>
            <a:ext cx="7732778" cy="4349688"/>
          </a:xfrm>
          <a:prstGeom prst="rect">
            <a:avLst/>
          </a:prstGeom>
        </p:spPr>
      </p:pic>
      <p:sp>
        <p:nvSpPr>
          <p:cNvPr id="8" name="TextBox 7">
            <a:extLst>
              <a:ext uri="{FF2B5EF4-FFF2-40B4-BE49-F238E27FC236}">
                <a16:creationId xmlns:a16="http://schemas.microsoft.com/office/drawing/2014/main" id="{288434DD-A629-9D9C-1DDE-A5B09EDA2004}"/>
              </a:ext>
            </a:extLst>
          </p:cNvPr>
          <p:cNvSpPr txBox="1"/>
          <p:nvPr/>
        </p:nvSpPr>
        <p:spPr>
          <a:xfrm>
            <a:off x="4456052" y="5166255"/>
            <a:ext cx="6102220" cy="307777"/>
          </a:xfrm>
          <a:prstGeom prst="rect">
            <a:avLst/>
          </a:prstGeom>
          <a:noFill/>
        </p:spPr>
        <p:txBody>
          <a:bodyPr wrap="square">
            <a:spAutoFit/>
          </a:bodyPr>
          <a:lstStyle/>
          <a:p>
            <a:r>
              <a:rPr lang="en-GB" sz="1400" b="1" dirty="0"/>
              <a:t>Figure 1.2</a:t>
            </a:r>
            <a:r>
              <a:rPr lang="en-GB" sz="1400" dirty="0"/>
              <a:t>:  Gearbox </a:t>
            </a:r>
            <a:r>
              <a:rPr lang="en-GB" sz="1400" b="1" dirty="0">
                <a:solidFill>
                  <a:schemeClr val="accent1">
                    <a:lumMod val="75000"/>
                  </a:schemeClr>
                </a:solidFill>
              </a:rPr>
              <a:t>[Source: </a:t>
            </a:r>
            <a:r>
              <a:rPr lang="en-GB" sz="1400" b="1" dirty="0" err="1">
                <a:solidFill>
                  <a:schemeClr val="accent1">
                    <a:lumMod val="75000"/>
                  </a:schemeClr>
                </a:solidFill>
              </a:rPr>
              <a:t>Windergy</a:t>
            </a:r>
            <a:r>
              <a:rPr lang="en-GB" sz="1400" b="1" dirty="0">
                <a:solidFill>
                  <a:schemeClr val="accent1">
                    <a:lumMod val="75000"/>
                  </a:schemeClr>
                </a:solidFill>
              </a:rPr>
              <a:t>]</a:t>
            </a:r>
            <a:endParaRPr lang="LID4096" sz="1400" b="1" dirty="0">
              <a:solidFill>
                <a:schemeClr val="accent1">
                  <a:lumMod val="75000"/>
                </a:schemeClr>
              </a:solidFill>
            </a:endParaRPr>
          </a:p>
        </p:txBody>
      </p:sp>
      <p:sp>
        <p:nvSpPr>
          <p:cNvPr id="3" name="Footer Placeholder 2">
            <a:extLst>
              <a:ext uri="{FF2B5EF4-FFF2-40B4-BE49-F238E27FC236}">
                <a16:creationId xmlns:a16="http://schemas.microsoft.com/office/drawing/2014/main" id="{82712DEC-6D5A-A6EF-801B-29BBAD2BB4E8}"/>
              </a:ext>
            </a:extLst>
          </p:cNvPr>
          <p:cNvSpPr>
            <a:spLocks noGrp="1"/>
          </p:cNvSpPr>
          <p:nvPr>
            <p:ph type="ftr" sz="quarter" idx="11"/>
          </p:nvPr>
        </p:nvSpPr>
        <p:spPr>
          <a:xfrm>
            <a:off x="4038600" y="6465720"/>
            <a:ext cx="4114800" cy="365125"/>
          </a:xfrm>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219504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474593"/>
            <a:ext cx="10515600" cy="839755"/>
          </a:xfrm>
        </p:spPr>
        <p:txBody>
          <a:bodyPr>
            <a:normAutofit/>
          </a:bodyPr>
          <a:lstStyle/>
          <a:p>
            <a:pPr algn="ctr"/>
            <a:r>
              <a:rPr lang="en-GB" sz="2800" b="1" dirty="0">
                <a:solidFill>
                  <a:schemeClr val="accent2">
                    <a:lumMod val="50000"/>
                  </a:schemeClr>
                </a:solidFill>
              </a:rPr>
              <a:t>1. Fundamentals of operation</a:t>
            </a:r>
            <a:endParaRPr lang="en-IN" sz="2800" b="1" dirty="0">
              <a:solidFill>
                <a:schemeClr val="accent2">
                  <a:lumMod val="50000"/>
                </a:schemeClr>
              </a:solidFill>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8" name="TextBox 7">
            <a:extLst>
              <a:ext uri="{FF2B5EF4-FFF2-40B4-BE49-F238E27FC236}">
                <a16:creationId xmlns:a16="http://schemas.microsoft.com/office/drawing/2014/main" id="{513D0324-D0F2-6FC2-04FF-42D9B2FDEC19}"/>
              </a:ext>
            </a:extLst>
          </p:cNvPr>
          <p:cNvSpPr txBox="1"/>
          <p:nvPr/>
        </p:nvSpPr>
        <p:spPr>
          <a:xfrm>
            <a:off x="310206" y="1729266"/>
            <a:ext cx="4123660" cy="3323987"/>
          </a:xfrm>
          <a:prstGeom prst="rect">
            <a:avLst/>
          </a:prstGeom>
          <a:noFill/>
          <a:ln>
            <a:noFill/>
          </a:ln>
        </p:spPr>
        <p:txBody>
          <a:bodyPr wrap="square" rtlCol="0">
            <a:spAutoFit/>
          </a:bodyPr>
          <a:lstStyle/>
          <a:p>
            <a:pPr algn="just">
              <a:lnSpc>
                <a:spcPct val="150000"/>
              </a:lnSpc>
            </a:pPr>
            <a:r>
              <a:rPr lang="en-GB" sz="1600" b="1" dirty="0"/>
              <a:t>Roller bearings and sliding bearings both are used but, </a:t>
            </a:r>
            <a:r>
              <a:rPr lang="en-US" sz="1600" dirty="0"/>
              <a:t>The use of sliding bearings instead of rolling bearings in planetary gearbox makes it possible to increase the power density with lower component costs and higher reliability. </a:t>
            </a:r>
            <a:br>
              <a:rPr lang="en-US" sz="1600" dirty="0"/>
            </a:br>
            <a:r>
              <a:rPr lang="en-US" sz="1600" dirty="0"/>
              <a:t>Therefore, the use of planet gear sliding bearings in wind turbine gearboxes has become more common.</a:t>
            </a:r>
            <a:r>
              <a:rPr lang="en-US" sz="1600" dirty="0">
                <a:hlinkClick r:id="rId4" action="ppaction://hlinksldjump"/>
              </a:rPr>
              <a:t>[2]</a:t>
            </a:r>
            <a:endParaRPr lang="en-GB" sz="1600" dirty="0"/>
          </a:p>
          <a:p>
            <a:endParaRPr lang="LID4096" dirty="0"/>
          </a:p>
        </p:txBody>
      </p:sp>
      <p:sp>
        <p:nvSpPr>
          <p:cNvPr id="3" name="Rectangle 2">
            <a:extLst>
              <a:ext uri="{FF2B5EF4-FFF2-40B4-BE49-F238E27FC236}">
                <a16:creationId xmlns:a16="http://schemas.microsoft.com/office/drawing/2014/main" id="{4E4313B9-CBBC-0EBD-3487-A00637BB770E}"/>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Date Placeholder 15">
            <a:extLst>
              <a:ext uri="{FF2B5EF4-FFF2-40B4-BE49-F238E27FC236}">
                <a16:creationId xmlns:a16="http://schemas.microsoft.com/office/drawing/2014/main" id="{202E2AC7-131E-755D-2BDB-E015CA1F039B}"/>
              </a:ext>
            </a:extLst>
          </p:cNvPr>
          <p:cNvSpPr>
            <a:spLocks noGrp="1"/>
          </p:cNvSpPr>
          <p:nvPr>
            <p:ph type="dt" sz="half" idx="10"/>
          </p:nvPr>
        </p:nvSpPr>
        <p:spPr/>
        <p:txBody>
          <a:bodyPr/>
          <a:lstStyle/>
          <a:p>
            <a:fld id="{001C4140-FABF-4FBF-AD45-3AF59B56E626}" type="datetime1">
              <a:rPr lang="en-IN" smtClean="0">
                <a:solidFill>
                  <a:schemeClr val="tx1"/>
                </a:solidFill>
              </a:rPr>
              <a:t>24-05-2024</a:t>
            </a:fld>
            <a:endParaRPr lang="en-IN" dirty="0">
              <a:solidFill>
                <a:schemeClr val="tx1"/>
              </a:solidFill>
            </a:endParaRPr>
          </a:p>
        </p:txBody>
      </p:sp>
      <p:sp>
        <p:nvSpPr>
          <p:cNvPr id="17" name="Slide Number Placeholder 16">
            <a:extLst>
              <a:ext uri="{FF2B5EF4-FFF2-40B4-BE49-F238E27FC236}">
                <a16:creationId xmlns:a16="http://schemas.microsoft.com/office/drawing/2014/main" id="{6EC9D19C-8583-845A-BA60-59A161B9CF95}"/>
              </a:ext>
            </a:extLst>
          </p:cNvPr>
          <p:cNvSpPr>
            <a:spLocks noGrp="1"/>
          </p:cNvSpPr>
          <p:nvPr>
            <p:ph type="sldNum" sz="quarter" idx="12"/>
          </p:nvPr>
        </p:nvSpPr>
        <p:spPr/>
        <p:txBody>
          <a:bodyPr/>
          <a:lstStyle/>
          <a:p>
            <a:fld id="{E7687761-FC87-4A57-BD27-270B4C7228C2}" type="slidenum">
              <a:rPr lang="en-IN" smtClean="0">
                <a:solidFill>
                  <a:schemeClr val="tx1"/>
                </a:solidFill>
              </a:rPr>
              <a:t>6</a:t>
            </a:fld>
            <a:endParaRPr lang="en-IN" dirty="0">
              <a:solidFill>
                <a:schemeClr val="tx1"/>
              </a:solidFill>
            </a:endParaRPr>
          </a:p>
        </p:txBody>
      </p:sp>
      <p:cxnSp>
        <p:nvCxnSpPr>
          <p:cNvPr id="18" name="Straight Connector 17">
            <a:extLst>
              <a:ext uri="{FF2B5EF4-FFF2-40B4-BE49-F238E27FC236}">
                <a16:creationId xmlns:a16="http://schemas.microsoft.com/office/drawing/2014/main" id="{3E3C6BB2-5E0D-172F-C468-5B39DC58B159}"/>
              </a:ext>
            </a:extLst>
          </p:cNvPr>
          <p:cNvCxnSpPr>
            <a:cxnSpLocks/>
          </p:cNvCxnSpPr>
          <p:nvPr/>
        </p:nvCxnSpPr>
        <p:spPr>
          <a:xfrm>
            <a:off x="0" y="1204285"/>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E7FAC1C-D38A-2AFD-DA45-D8973C8C6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9910" y="1599645"/>
            <a:ext cx="6671378" cy="4073465"/>
          </a:xfrm>
          <a:prstGeom prst="rect">
            <a:avLst/>
          </a:prstGeom>
        </p:spPr>
      </p:pic>
      <p:sp>
        <p:nvSpPr>
          <p:cNvPr id="5" name="TextBox 4">
            <a:extLst>
              <a:ext uri="{FF2B5EF4-FFF2-40B4-BE49-F238E27FC236}">
                <a16:creationId xmlns:a16="http://schemas.microsoft.com/office/drawing/2014/main" id="{CB5AFE9A-78F7-99A1-3434-9AC591D73AE3}"/>
              </a:ext>
            </a:extLst>
          </p:cNvPr>
          <p:cNvSpPr txBox="1"/>
          <p:nvPr/>
        </p:nvSpPr>
        <p:spPr>
          <a:xfrm>
            <a:off x="6096000" y="5760692"/>
            <a:ext cx="5108062" cy="307777"/>
          </a:xfrm>
          <a:prstGeom prst="rect">
            <a:avLst/>
          </a:prstGeom>
          <a:noFill/>
        </p:spPr>
        <p:txBody>
          <a:bodyPr wrap="square" rtlCol="0">
            <a:spAutoFit/>
          </a:bodyPr>
          <a:lstStyle/>
          <a:p>
            <a:r>
              <a:rPr lang="en-GB" sz="1400" b="1" dirty="0"/>
              <a:t>Figure 1.3</a:t>
            </a:r>
            <a:r>
              <a:rPr lang="en-GB" sz="1400" dirty="0"/>
              <a:t>:  Planetary gear Bearings </a:t>
            </a:r>
            <a:r>
              <a:rPr lang="en-GB" sz="1400" b="1" dirty="0">
                <a:solidFill>
                  <a:schemeClr val="accent1">
                    <a:lumMod val="75000"/>
                  </a:schemeClr>
                </a:solidFill>
              </a:rPr>
              <a:t>[Source: Schaeffler]</a:t>
            </a:r>
            <a:endParaRPr lang="LID4096" sz="1400" b="1" dirty="0">
              <a:solidFill>
                <a:schemeClr val="accent1">
                  <a:lumMod val="75000"/>
                </a:schemeClr>
              </a:solidFill>
            </a:endParaRPr>
          </a:p>
        </p:txBody>
      </p:sp>
      <p:sp>
        <p:nvSpPr>
          <p:cNvPr id="4" name="Footer Placeholder 3">
            <a:extLst>
              <a:ext uri="{FF2B5EF4-FFF2-40B4-BE49-F238E27FC236}">
                <a16:creationId xmlns:a16="http://schemas.microsoft.com/office/drawing/2014/main" id="{B64125B3-77FC-B35E-93C3-D80128DB2918}"/>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29240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474593"/>
            <a:ext cx="10515600" cy="839755"/>
          </a:xfrm>
        </p:spPr>
        <p:txBody>
          <a:bodyPr>
            <a:normAutofit/>
          </a:bodyPr>
          <a:lstStyle/>
          <a:p>
            <a:pPr algn="ctr"/>
            <a:r>
              <a:rPr lang="en-GB" sz="2800" b="1" dirty="0">
                <a:solidFill>
                  <a:schemeClr val="accent2">
                    <a:lumMod val="50000"/>
                  </a:schemeClr>
                </a:solidFill>
              </a:rPr>
              <a:t>1. Fundamentals of operation</a:t>
            </a:r>
            <a:endParaRPr lang="en-IN" sz="2800" b="1" dirty="0">
              <a:solidFill>
                <a:schemeClr val="accent2">
                  <a:lumMod val="50000"/>
                </a:schemeClr>
              </a:solidFill>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8" name="TextBox 7">
            <a:extLst>
              <a:ext uri="{FF2B5EF4-FFF2-40B4-BE49-F238E27FC236}">
                <a16:creationId xmlns:a16="http://schemas.microsoft.com/office/drawing/2014/main" id="{513D0324-D0F2-6FC2-04FF-42D9B2FDEC19}"/>
              </a:ext>
            </a:extLst>
          </p:cNvPr>
          <p:cNvSpPr txBox="1"/>
          <p:nvPr/>
        </p:nvSpPr>
        <p:spPr>
          <a:xfrm>
            <a:off x="291398" y="1735836"/>
            <a:ext cx="5544935" cy="4293483"/>
          </a:xfrm>
          <a:prstGeom prst="rect">
            <a:avLst/>
          </a:prstGeom>
          <a:noFill/>
          <a:ln>
            <a:noFill/>
          </a:ln>
        </p:spPr>
        <p:txBody>
          <a:bodyPr wrap="square" rtlCol="0">
            <a:spAutoFit/>
          </a:bodyPr>
          <a:lstStyle/>
          <a:p>
            <a:pPr>
              <a:lnSpc>
                <a:spcPct val="150000"/>
              </a:lnSpc>
            </a:pPr>
            <a:r>
              <a:rPr lang="en-GB" sz="2000" b="1" dirty="0"/>
              <a:t>  Concept: </a:t>
            </a:r>
            <a:br>
              <a:rPr lang="en-GB" b="1" dirty="0"/>
            </a:br>
            <a:endParaRPr lang="en-GB" b="1" dirty="0"/>
          </a:p>
          <a:p>
            <a:pPr marL="285750" indent="-285750" algn="just">
              <a:lnSpc>
                <a:spcPct val="150000"/>
              </a:lnSpc>
              <a:buFont typeface="Wingdings" panose="05000000000000000000" pitchFamily="2" charset="2"/>
              <a:buChar char="Ø"/>
            </a:pPr>
            <a:r>
              <a:rPr lang="en-GB" sz="1600" dirty="0"/>
              <a:t>Just bearing surface and no rolling elements. </a:t>
            </a:r>
          </a:p>
          <a:p>
            <a:pPr marL="285750" indent="-285750" algn="just">
              <a:lnSpc>
                <a:spcPct val="150000"/>
              </a:lnSpc>
              <a:buFont typeface="Wingdings" panose="05000000000000000000" pitchFamily="2" charset="2"/>
              <a:buChar char="Ø"/>
            </a:pPr>
            <a:r>
              <a:rPr lang="en-GB" sz="1600" dirty="0"/>
              <a:t>Sliding surface is separated by lubricating film.</a:t>
            </a:r>
            <a:br>
              <a:rPr lang="en-GB" sz="1600" dirty="0"/>
            </a:br>
            <a:r>
              <a:rPr lang="en-GB" sz="1600" dirty="0"/>
              <a:t>(</a:t>
            </a:r>
            <a:r>
              <a:rPr lang="en-US" sz="1600" dirty="0"/>
              <a:t>To reduce friction, wear and heat)</a:t>
            </a:r>
            <a:endParaRPr lang="en-GB" sz="1600" dirty="0"/>
          </a:p>
          <a:p>
            <a:pPr marL="285750" indent="-285750" algn="just">
              <a:lnSpc>
                <a:spcPct val="150000"/>
              </a:lnSpc>
              <a:buFont typeface="Wingdings" panose="05000000000000000000" pitchFamily="2" charset="2"/>
              <a:buChar char="Ø"/>
            </a:pPr>
            <a:r>
              <a:rPr lang="en-US" sz="1600" dirty="0"/>
              <a:t>Sliding bearing applications are generally under low-speed and heavy load conditions.</a:t>
            </a:r>
            <a:endParaRPr lang="en-GB" sz="1600" dirty="0"/>
          </a:p>
          <a:p>
            <a:pPr marL="285750" indent="-285750" algn="just">
              <a:lnSpc>
                <a:spcPct val="150000"/>
              </a:lnSpc>
              <a:buFont typeface="Wingdings" panose="05000000000000000000" pitchFamily="2" charset="2"/>
              <a:buChar char="Ø"/>
            </a:pPr>
            <a:r>
              <a:rPr lang="en-US" sz="1600" dirty="0"/>
              <a:t>Boundary lubrication reduces wear and friction</a:t>
            </a:r>
            <a:br>
              <a:rPr lang="en-GB" sz="1600" b="1" dirty="0">
                <a:solidFill>
                  <a:schemeClr val="accent1">
                    <a:lumMod val="75000"/>
                  </a:schemeClr>
                </a:solidFill>
              </a:rPr>
            </a:br>
            <a:endParaRPr lang="en-GB" sz="1600" b="1" dirty="0">
              <a:solidFill>
                <a:schemeClr val="accent1">
                  <a:lumMod val="75000"/>
                </a:schemeClr>
              </a:solidFill>
            </a:endParaRPr>
          </a:p>
          <a:p>
            <a:pPr>
              <a:lnSpc>
                <a:spcPct val="150000"/>
              </a:lnSpc>
            </a:pPr>
            <a:endParaRPr lang="en-GB" sz="1600" dirty="0"/>
          </a:p>
          <a:p>
            <a:endParaRPr lang="LID4096" dirty="0"/>
          </a:p>
        </p:txBody>
      </p:sp>
      <p:sp>
        <p:nvSpPr>
          <p:cNvPr id="14" name="TextBox 13">
            <a:extLst>
              <a:ext uri="{FF2B5EF4-FFF2-40B4-BE49-F238E27FC236}">
                <a16:creationId xmlns:a16="http://schemas.microsoft.com/office/drawing/2014/main" id="{78FFD44A-CE3E-7F5A-EF9B-095C952C7191}"/>
              </a:ext>
            </a:extLst>
          </p:cNvPr>
          <p:cNvSpPr txBox="1"/>
          <p:nvPr/>
        </p:nvSpPr>
        <p:spPr>
          <a:xfrm>
            <a:off x="7156560" y="5412721"/>
            <a:ext cx="4058836" cy="307777"/>
          </a:xfrm>
          <a:prstGeom prst="rect">
            <a:avLst/>
          </a:prstGeom>
          <a:noFill/>
        </p:spPr>
        <p:txBody>
          <a:bodyPr wrap="square" rtlCol="0">
            <a:spAutoFit/>
          </a:bodyPr>
          <a:lstStyle/>
          <a:p>
            <a:r>
              <a:rPr lang="en-GB" sz="1400" b="1" dirty="0"/>
              <a:t>Figure 1.4</a:t>
            </a:r>
            <a:r>
              <a:rPr lang="en-GB" sz="1400" dirty="0"/>
              <a:t>: Sliding Pin bearing  </a:t>
            </a:r>
            <a:r>
              <a:rPr lang="en-GB" sz="1400" b="1" dirty="0">
                <a:solidFill>
                  <a:schemeClr val="accent1">
                    <a:lumMod val="75000"/>
                  </a:schemeClr>
                </a:solidFill>
              </a:rPr>
              <a:t>[Source: Winergy]</a:t>
            </a:r>
            <a:endParaRPr lang="LID4096" sz="1400" b="1" dirty="0">
              <a:solidFill>
                <a:schemeClr val="accent1">
                  <a:lumMod val="75000"/>
                </a:schemeClr>
              </a:solidFill>
            </a:endParaRPr>
          </a:p>
        </p:txBody>
      </p:sp>
      <p:sp>
        <p:nvSpPr>
          <p:cNvPr id="3" name="Rectangle 2">
            <a:extLst>
              <a:ext uri="{FF2B5EF4-FFF2-40B4-BE49-F238E27FC236}">
                <a16:creationId xmlns:a16="http://schemas.microsoft.com/office/drawing/2014/main" id="{4E4313B9-CBBC-0EBD-3487-A00637BB770E}"/>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Date Placeholder 15">
            <a:extLst>
              <a:ext uri="{FF2B5EF4-FFF2-40B4-BE49-F238E27FC236}">
                <a16:creationId xmlns:a16="http://schemas.microsoft.com/office/drawing/2014/main" id="{202E2AC7-131E-755D-2BDB-E015CA1F039B}"/>
              </a:ext>
            </a:extLst>
          </p:cNvPr>
          <p:cNvSpPr>
            <a:spLocks noGrp="1"/>
          </p:cNvSpPr>
          <p:nvPr>
            <p:ph type="dt" sz="half" idx="10"/>
          </p:nvPr>
        </p:nvSpPr>
        <p:spPr/>
        <p:txBody>
          <a:bodyPr/>
          <a:lstStyle/>
          <a:p>
            <a:fld id="{094CD477-C0B8-4287-B133-34D33A232201}" type="datetime1">
              <a:rPr lang="en-IN" smtClean="0">
                <a:solidFill>
                  <a:schemeClr val="tx1"/>
                </a:solidFill>
              </a:rPr>
              <a:t>24-05-2024</a:t>
            </a:fld>
            <a:endParaRPr lang="en-IN" dirty="0">
              <a:solidFill>
                <a:schemeClr val="tx1"/>
              </a:solidFill>
            </a:endParaRPr>
          </a:p>
        </p:txBody>
      </p:sp>
      <p:sp>
        <p:nvSpPr>
          <p:cNvPr id="17" name="Slide Number Placeholder 16">
            <a:extLst>
              <a:ext uri="{FF2B5EF4-FFF2-40B4-BE49-F238E27FC236}">
                <a16:creationId xmlns:a16="http://schemas.microsoft.com/office/drawing/2014/main" id="{6EC9D19C-8583-845A-BA60-59A161B9CF95}"/>
              </a:ext>
            </a:extLst>
          </p:cNvPr>
          <p:cNvSpPr>
            <a:spLocks noGrp="1"/>
          </p:cNvSpPr>
          <p:nvPr>
            <p:ph type="sldNum" sz="quarter" idx="12"/>
          </p:nvPr>
        </p:nvSpPr>
        <p:spPr/>
        <p:txBody>
          <a:bodyPr/>
          <a:lstStyle/>
          <a:p>
            <a:fld id="{E7687761-FC87-4A57-BD27-270B4C7228C2}" type="slidenum">
              <a:rPr lang="en-IN" smtClean="0">
                <a:solidFill>
                  <a:schemeClr val="tx1"/>
                </a:solidFill>
              </a:rPr>
              <a:t>7</a:t>
            </a:fld>
            <a:endParaRPr lang="en-IN" dirty="0">
              <a:solidFill>
                <a:schemeClr val="tx1"/>
              </a:solidFill>
            </a:endParaRPr>
          </a:p>
        </p:txBody>
      </p:sp>
      <p:cxnSp>
        <p:nvCxnSpPr>
          <p:cNvPr id="18" name="Straight Connector 17">
            <a:extLst>
              <a:ext uri="{FF2B5EF4-FFF2-40B4-BE49-F238E27FC236}">
                <a16:creationId xmlns:a16="http://schemas.microsoft.com/office/drawing/2014/main" id="{3E3C6BB2-5E0D-172F-C468-5B39DC58B159}"/>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4C0A7D6-ED48-6791-6E1E-8E5C748856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495" y="1945159"/>
            <a:ext cx="5544935" cy="3423522"/>
          </a:xfrm>
          <a:prstGeom prst="rect">
            <a:avLst/>
          </a:prstGeom>
        </p:spPr>
      </p:pic>
      <p:sp>
        <p:nvSpPr>
          <p:cNvPr id="4" name="Footer Placeholder 3">
            <a:extLst>
              <a:ext uri="{FF2B5EF4-FFF2-40B4-BE49-F238E27FC236}">
                <a16:creationId xmlns:a16="http://schemas.microsoft.com/office/drawing/2014/main" id="{9E1A8AB3-D3D3-812D-7547-97EEE2A9E481}"/>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275725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500"/>
                                        <p:tgtEl>
                                          <p:spTgt spid="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474593"/>
            <a:ext cx="10515600" cy="839755"/>
          </a:xfrm>
        </p:spPr>
        <p:txBody>
          <a:bodyPr>
            <a:normAutofit/>
          </a:bodyPr>
          <a:lstStyle/>
          <a:p>
            <a:pPr algn="ctr"/>
            <a:r>
              <a:rPr lang="en-GB" sz="2800" b="1" dirty="0">
                <a:solidFill>
                  <a:schemeClr val="accent2">
                    <a:lumMod val="50000"/>
                  </a:schemeClr>
                </a:solidFill>
              </a:rPr>
              <a:t>1. Fundamentals of operation</a:t>
            </a:r>
            <a:endParaRPr lang="en-IN" sz="2800" b="1" dirty="0">
              <a:solidFill>
                <a:schemeClr val="accent2">
                  <a:lumMod val="50000"/>
                </a:schemeClr>
              </a:solidFill>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8" name="TextBox 7">
            <a:extLst>
              <a:ext uri="{FF2B5EF4-FFF2-40B4-BE49-F238E27FC236}">
                <a16:creationId xmlns:a16="http://schemas.microsoft.com/office/drawing/2014/main" id="{513D0324-D0F2-6FC2-04FF-42D9B2FDEC19}"/>
              </a:ext>
            </a:extLst>
          </p:cNvPr>
          <p:cNvSpPr txBox="1"/>
          <p:nvPr/>
        </p:nvSpPr>
        <p:spPr>
          <a:xfrm>
            <a:off x="163902" y="1467997"/>
            <a:ext cx="6582972" cy="4209101"/>
          </a:xfrm>
          <a:prstGeom prst="rect">
            <a:avLst/>
          </a:prstGeom>
          <a:noFill/>
          <a:ln>
            <a:noFill/>
          </a:ln>
        </p:spPr>
        <p:txBody>
          <a:bodyPr wrap="square" rtlCol="0">
            <a:spAutoFit/>
          </a:bodyPr>
          <a:lstStyle/>
          <a:p>
            <a:pPr>
              <a:lnSpc>
                <a:spcPct val="150000"/>
              </a:lnSpc>
            </a:pPr>
            <a:r>
              <a:rPr lang="en-GB" sz="2000" b="1" dirty="0"/>
              <a:t>Types of lubrication:</a:t>
            </a:r>
          </a:p>
          <a:p>
            <a:pPr marL="285750" indent="-285750">
              <a:lnSpc>
                <a:spcPct val="150000"/>
              </a:lnSpc>
              <a:buFont typeface="Wingdings" panose="05000000000000000000" pitchFamily="2" charset="2"/>
              <a:buChar char="Ø"/>
            </a:pPr>
            <a:r>
              <a:rPr lang="en-US" sz="1600" dirty="0"/>
              <a:t>Lubricants may be Liquid, solid or gas. </a:t>
            </a:r>
          </a:p>
          <a:p>
            <a:pPr marL="285750" indent="-285750">
              <a:lnSpc>
                <a:spcPct val="150000"/>
              </a:lnSpc>
              <a:buFont typeface="Wingdings" panose="05000000000000000000" pitchFamily="2" charset="2"/>
              <a:buChar char="Ø"/>
            </a:pPr>
            <a:r>
              <a:rPr lang="en-US" sz="1600" dirty="0"/>
              <a:t>Five types of lubrication occur in bearings. </a:t>
            </a:r>
            <a:br>
              <a:rPr lang="en-US" sz="1600" dirty="0"/>
            </a:br>
            <a:r>
              <a:rPr lang="en-US" sz="1600" dirty="0"/>
              <a:t>(boundary, mixed, </a:t>
            </a:r>
            <a:r>
              <a:rPr lang="en-US" sz="1600" dirty="0" err="1"/>
              <a:t>elasto</a:t>
            </a:r>
            <a:r>
              <a:rPr lang="en-US" sz="1600" dirty="0"/>
              <a:t>-hydrodynamic, hydrodynamic and hydrostatic) </a:t>
            </a:r>
            <a:endParaRPr lang="en-GB" sz="1600" dirty="0"/>
          </a:p>
          <a:p>
            <a:pPr marL="285750" indent="-285750">
              <a:lnSpc>
                <a:spcPct val="150000"/>
              </a:lnSpc>
              <a:buFont typeface="Wingdings" panose="05000000000000000000" pitchFamily="2" charset="2"/>
              <a:buChar char="Ø"/>
            </a:pPr>
            <a:r>
              <a:rPr lang="en-GB" sz="1600" dirty="0"/>
              <a:t>Hydrodynamic Lubrication: coefficient of friction from </a:t>
            </a:r>
            <a:r>
              <a:rPr lang="en-US" sz="1600" dirty="0"/>
              <a:t>0.002 to 0.010.</a:t>
            </a:r>
            <a:endParaRPr lang="en-GB" sz="1600" dirty="0"/>
          </a:p>
          <a:p>
            <a:pPr marL="285750" indent="-285750">
              <a:lnSpc>
                <a:spcPct val="150000"/>
              </a:lnSpc>
              <a:buFont typeface="Wingdings" panose="05000000000000000000" pitchFamily="2" charset="2"/>
              <a:buChar char="Ø"/>
            </a:pPr>
            <a:r>
              <a:rPr lang="en-US" sz="1600" dirty="0"/>
              <a:t>Mixed lubrication</a:t>
            </a:r>
            <a:r>
              <a:rPr lang="en-GB" sz="1600" dirty="0"/>
              <a:t>: coefficient of friction from </a:t>
            </a:r>
            <a:r>
              <a:rPr lang="en-US" sz="1600" dirty="0"/>
              <a:t>0.004–0.10</a:t>
            </a:r>
            <a:endParaRPr lang="en-GB" sz="1600" dirty="0"/>
          </a:p>
          <a:p>
            <a:pPr marL="285750" indent="-285750">
              <a:lnSpc>
                <a:spcPct val="150000"/>
              </a:lnSpc>
              <a:buFont typeface="Wingdings" panose="05000000000000000000" pitchFamily="2" charset="2"/>
              <a:buChar char="Ø"/>
            </a:pPr>
            <a:r>
              <a:rPr lang="en-US" sz="1600" dirty="0"/>
              <a:t>Boundary</a:t>
            </a:r>
            <a:r>
              <a:rPr lang="en-GB" sz="1600" dirty="0"/>
              <a:t>: </a:t>
            </a:r>
            <a:r>
              <a:rPr lang="en-US" sz="1600" dirty="0"/>
              <a:t>coefficient of friction is about 0.1</a:t>
            </a:r>
            <a:endParaRPr lang="en-GB" sz="1600" dirty="0"/>
          </a:p>
          <a:p>
            <a:pPr marL="285750" indent="-285750">
              <a:lnSpc>
                <a:spcPct val="150000"/>
              </a:lnSpc>
              <a:buFont typeface="Wingdings" panose="05000000000000000000" pitchFamily="2" charset="2"/>
              <a:buChar char="Ø"/>
            </a:pPr>
            <a:r>
              <a:rPr lang="en-US" sz="1600" dirty="0" err="1"/>
              <a:t>Elasto</a:t>
            </a:r>
            <a:r>
              <a:rPr lang="en-US" sz="1600" dirty="0"/>
              <a:t>-hydrodynamic</a:t>
            </a:r>
            <a:r>
              <a:rPr lang="en-GB" sz="1600" dirty="0"/>
              <a:t>: </a:t>
            </a:r>
            <a:r>
              <a:rPr lang="en-US" sz="1600" dirty="0"/>
              <a:t>lubrication is concerned with the interrelation between the hydrodynamic action of full-fluid films and the elastic deformation of the supporting materials.</a:t>
            </a:r>
            <a:endParaRPr lang="en-GB" sz="1600" dirty="0"/>
          </a:p>
          <a:p>
            <a:pPr marL="285750" indent="-285750">
              <a:lnSpc>
                <a:spcPct val="150000"/>
              </a:lnSpc>
              <a:buFont typeface="Wingdings" panose="05000000000000000000" pitchFamily="2" charset="2"/>
              <a:buChar char="Ø"/>
            </a:pPr>
            <a:r>
              <a:rPr lang="en-GB" sz="1600" dirty="0"/>
              <a:t>Hydrostatic: Fluid pressure is created by external.</a:t>
            </a:r>
            <a:r>
              <a:rPr lang="en-GB" sz="1600" b="1" dirty="0">
                <a:solidFill>
                  <a:schemeClr val="accent1">
                    <a:lumMod val="75000"/>
                  </a:schemeClr>
                </a:solidFill>
                <a:hlinkClick r:id="rId4" action="ppaction://hlinksldjump"/>
              </a:rPr>
              <a:t>[3]</a:t>
            </a:r>
            <a:endParaRPr lang="en-GB" sz="1600" b="1" dirty="0">
              <a:solidFill>
                <a:schemeClr val="accent1">
                  <a:lumMod val="75000"/>
                </a:schemeClr>
              </a:solidFill>
            </a:endParaRPr>
          </a:p>
        </p:txBody>
      </p:sp>
      <p:sp>
        <p:nvSpPr>
          <p:cNvPr id="14" name="TextBox 13">
            <a:extLst>
              <a:ext uri="{FF2B5EF4-FFF2-40B4-BE49-F238E27FC236}">
                <a16:creationId xmlns:a16="http://schemas.microsoft.com/office/drawing/2014/main" id="{78FFD44A-CE3E-7F5A-EF9B-095C952C7191}"/>
              </a:ext>
            </a:extLst>
          </p:cNvPr>
          <p:cNvSpPr txBox="1"/>
          <p:nvPr/>
        </p:nvSpPr>
        <p:spPr>
          <a:xfrm>
            <a:off x="6671368" y="5545821"/>
            <a:ext cx="5108062" cy="307777"/>
          </a:xfrm>
          <a:prstGeom prst="rect">
            <a:avLst/>
          </a:prstGeom>
          <a:noFill/>
        </p:spPr>
        <p:txBody>
          <a:bodyPr wrap="square" rtlCol="0">
            <a:spAutoFit/>
          </a:bodyPr>
          <a:lstStyle/>
          <a:p>
            <a:r>
              <a:rPr lang="en-GB" sz="1400" b="1" dirty="0"/>
              <a:t>Figure 1.5</a:t>
            </a:r>
            <a:r>
              <a:rPr lang="en-GB" sz="1400" dirty="0"/>
              <a:t>: </a:t>
            </a:r>
            <a:r>
              <a:rPr lang="en-US" sz="1400" dirty="0"/>
              <a:t>coefficient of friction (f) with shaft speed </a:t>
            </a:r>
            <a:r>
              <a:rPr lang="en-GB" sz="1400" b="1" dirty="0">
                <a:solidFill>
                  <a:schemeClr val="accent1">
                    <a:lumMod val="75000"/>
                  </a:schemeClr>
                </a:solidFill>
              </a:rPr>
              <a:t>[Source: 3]</a:t>
            </a:r>
            <a:endParaRPr lang="LID4096" sz="1400" b="1" dirty="0">
              <a:solidFill>
                <a:schemeClr val="accent1">
                  <a:lumMod val="75000"/>
                </a:schemeClr>
              </a:solidFill>
            </a:endParaRPr>
          </a:p>
        </p:txBody>
      </p:sp>
      <p:sp>
        <p:nvSpPr>
          <p:cNvPr id="3" name="Rectangle 2">
            <a:extLst>
              <a:ext uri="{FF2B5EF4-FFF2-40B4-BE49-F238E27FC236}">
                <a16:creationId xmlns:a16="http://schemas.microsoft.com/office/drawing/2014/main" id="{4E4313B9-CBBC-0EBD-3487-A00637BB770E}"/>
              </a:ext>
            </a:extLst>
          </p:cNvPr>
          <p:cNvSpPr/>
          <p:nvPr/>
        </p:nvSpPr>
        <p:spPr>
          <a:xfrm>
            <a:off x="0" y="6323786"/>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Date Placeholder 15">
            <a:extLst>
              <a:ext uri="{FF2B5EF4-FFF2-40B4-BE49-F238E27FC236}">
                <a16:creationId xmlns:a16="http://schemas.microsoft.com/office/drawing/2014/main" id="{202E2AC7-131E-755D-2BDB-E015CA1F039B}"/>
              </a:ext>
            </a:extLst>
          </p:cNvPr>
          <p:cNvSpPr>
            <a:spLocks noGrp="1"/>
          </p:cNvSpPr>
          <p:nvPr>
            <p:ph type="dt" sz="half" idx="10"/>
          </p:nvPr>
        </p:nvSpPr>
        <p:spPr>
          <a:xfrm>
            <a:off x="536448" y="6441330"/>
            <a:ext cx="2743200" cy="365125"/>
          </a:xfrm>
        </p:spPr>
        <p:txBody>
          <a:bodyPr/>
          <a:lstStyle/>
          <a:p>
            <a:fld id="{6765F151-897A-4890-A892-240A6466DEE3}" type="datetime1">
              <a:rPr lang="en-IN" smtClean="0">
                <a:solidFill>
                  <a:schemeClr val="tx1"/>
                </a:solidFill>
              </a:rPr>
              <a:t>24-05-2024</a:t>
            </a:fld>
            <a:endParaRPr lang="en-IN" dirty="0">
              <a:solidFill>
                <a:schemeClr val="tx1"/>
              </a:solidFill>
            </a:endParaRPr>
          </a:p>
        </p:txBody>
      </p:sp>
      <p:sp>
        <p:nvSpPr>
          <p:cNvPr id="17" name="Slide Number Placeholder 16">
            <a:extLst>
              <a:ext uri="{FF2B5EF4-FFF2-40B4-BE49-F238E27FC236}">
                <a16:creationId xmlns:a16="http://schemas.microsoft.com/office/drawing/2014/main" id="{6EC9D19C-8583-845A-BA60-59A161B9CF95}"/>
              </a:ext>
            </a:extLst>
          </p:cNvPr>
          <p:cNvSpPr>
            <a:spLocks noGrp="1"/>
          </p:cNvSpPr>
          <p:nvPr>
            <p:ph type="sldNum" sz="quarter" idx="12"/>
          </p:nvPr>
        </p:nvSpPr>
        <p:spPr/>
        <p:txBody>
          <a:bodyPr/>
          <a:lstStyle/>
          <a:p>
            <a:fld id="{E7687761-FC87-4A57-BD27-270B4C7228C2}" type="slidenum">
              <a:rPr lang="en-IN" smtClean="0">
                <a:solidFill>
                  <a:schemeClr val="tx1"/>
                </a:solidFill>
              </a:rPr>
              <a:t>8</a:t>
            </a:fld>
            <a:endParaRPr lang="en-IN" dirty="0">
              <a:solidFill>
                <a:schemeClr val="tx1"/>
              </a:solidFill>
            </a:endParaRPr>
          </a:p>
        </p:txBody>
      </p:sp>
      <p:cxnSp>
        <p:nvCxnSpPr>
          <p:cNvPr id="18" name="Straight Connector 17">
            <a:extLst>
              <a:ext uri="{FF2B5EF4-FFF2-40B4-BE49-F238E27FC236}">
                <a16:creationId xmlns:a16="http://schemas.microsoft.com/office/drawing/2014/main" id="{3E3C6BB2-5E0D-172F-C468-5B39DC58B159}"/>
              </a:ext>
            </a:extLst>
          </p:cNvPr>
          <p:cNvCxnSpPr>
            <a:cxnSpLocks/>
          </p:cNvCxnSpPr>
          <p:nvPr/>
        </p:nvCxnSpPr>
        <p:spPr>
          <a:xfrm>
            <a:off x="0" y="1314348"/>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50DA49-5AAA-C6F0-F835-D5BCB0F8D5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6205" y="1678878"/>
            <a:ext cx="4838573" cy="3882398"/>
          </a:xfrm>
          <a:prstGeom prst="rect">
            <a:avLst/>
          </a:prstGeom>
        </p:spPr>
      </p:pic>
      <p:sp>
        <p:nvSpPr>
          <p:cNvPr id="4" name="Footer Placeholder 3">
            <a:extLst>
              <a:ext uri="{FF2B5EF4-FFF2-40B4-BE49-F238E27FC236}">
                <a16:creationId xmlns:a16="http://schemas.microsoft.com/office/drawing/2014/main" id="{993E4093-F0B6-E920-E710-C2C30E6DF6AE}"/>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40429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500"/>
                                        <p:tgtEl>
                                          <p:spTgt spid="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animEffect transition="in" filter="fade">
                                      <p:cBhvr>
                                        <p:cTn id="38" dur="500"/>
                                        <p:tgtEl>
                                          <p:spTgt spid="8">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fade">
                                      <p:cBhvr>
                                        <p:cTn id="43" dur="500"/>
                                        <p:tgtEl>
                                          <p:spTgt spid="8">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7" end="7"/>
                                            </p:txEl>
                                          </p:spTgt>
                                        </p:tgtEl>
                                        <p:attrNameLst>
                                          <p:attrName>style.visibility</p:attrName>
                                        </p:attrNameLst>
                                      </p:cBhvr>
                                      <p:to>
                                        <p:strVal val="visible"/>
                                      </p:to>
                                    </p:set>
                                    <p:animEffect transition="in" filter="fade">
                                      <p:cBhvr>
                                        <p:cTn id="4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B4D4-956D-1466-26FD-01487AF6656D}"/>
              </a:ext>
            </a:extLst>
          </p:cNvPr>
          <p:cNvSpPr>
            <a:spLocks noGrp="1"/>
          </p:cNvSpPr>
          <p:nvPr>
            <p:ph type="title"/>
          </p:nvPr>
        </p:nvSpPr>
        <p:spPr>
          <a:xfrm>
            <a:off x="838200" y="463675"/>
            <a:ext cx="10515600" cy="839755"/>
          </a:xfrm>
        </p:spPr>
        <p:txBody>
          <a:bodyPr>
            <a:normAutofit/>
          </a:bodyPr>
          <a:lstStyle/>
          <a:p>
            <a:pPr algn="ctr"/>
            <a:r>
              <a:rPr lang="en-GB" sz="2800" b="1" dirty="0">
                <a:solidFill>
                  <a:schemeClr val="accent2">
                    <a:lumMod val="50000"/>
                  </a:schemeClr>
                </a:solidFill>
              </a:rPr>
              <a:t>1. Fundamentals of operation</a:t>
            </a:r>
            <a:endParaRPr lang="en-IN" sz="2800" b="1" dirty="0">
              <a:solidFill>
                <a:schemeClr val="accent2">
                  <a:lumMod val="50000"/>
                </a:schemeClr>
              </a:solidFill>
            </a:endParaRPr>
          </a:p>
        </p:txBody>
      </p:sp>
      <p:pic>
        <p:nvPicPr>
          <p:cNvPr id="7" name="Picture 6">
            <a:extLst>
              <a:ext uri="{FF2B5EF4-FFF2-40B4-BE49-F238E27FC236}">
                <a16:creationId xmlns:a16="http://schemas.microsoft.com/office/drawing/2014/main" id="{D1045AAC-765E-18B2-22FF-7A7270DED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02" y="0"/>
            <a:ext cx="2511357" cy="1412637"/>
          </a:xfrm>
          <a:prstGeom prst="rect">
            <a:avLst/>
          </a:prstGeom>
        </p:spPr>
      </p:pic>
      <p:pic>
        <p:nvPicPr>
          <p:cNvPr id="10" name="Picture 9" descr="A logo with blue and black text&#10;&#10;Description automatically generated">
            <a:extLst>
              <a:ext uri="{FF2B5EF4-FFF2-40B4-BE49-F238E27FC236}">
                <a16:creationId xmlns:a16="http://schemas.microsoft.com/office/drawing/2014/main" id="{DD5D4744-3E30-30F5-5AAA-3D2CCDF2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398" y="0"/>
            <a:ext cx="2854602" cy="1204285"/>
          </a:xfrm>
          <a:prstGeom prst="rect">
            <a:avLst/>
          </a:prstGeom>
        </p:spPr>
      </p:pic>
      <p:sp>
        <p:nvSpPr>
          <p:cNvPr id="8" name="TextBox 7">
            <a:extLst>
              <a:ext uri="{FF2B5EF4-FFF2-40B4-BE49-F238E27FC236}">
                <a16:creationId xmlns:a16="http://schemas.microsoft.com/office/drawing/2014/main" id="{513D0324-D0F2-6FC2-04FF-42D9B2FDEC19}"/>
              </a:ext>
            </a:extLst>
          </p:cNvPr>
          <p:cNvSpPr txBox="1"/>
          <p:nvPr/>
        </p:nvSpPr>
        <p:spPr>
          <a:xfrm>
            <a:off x="766916" y="1568535"/>
            <a:ext cx="6685936" cy="738664"/>
          </a:xfrm>
          <a:prstGeom prst="rect">
            <a:avLst/>
          </a:prstGeom>
          <a:noFill/>
        </p:spPr>
        <p:txBody>
          <a:bodyPr wrap="square" rtlCol="0">
            <a:spAutoFit/>
          </a:bodyPr>
          <a:lstStyle/>
          <a:p>
            <a:pPr>
              <a:lnSpc>
                <a:spcPct val="150000"/>
              </a:lnSpc>
            </a:pPr>
            <a:endParaRPr lang="en-GB" sz="1600" dirty="0"/>
          </a:p>
          <a:p>
            <a:endParaRPr lang="LID4096" dirty="0"/>
          </a:p>
        </p:txBody>
      </p:sp>
      <p:sp>
        <p:nvSpPr>
          <p:cNvPr id="19" name="TextBox 18">
            <a:extLst>
              <a:ext uri="{FF2B5EF4-FFF2-40B4-BE49-F238E27FC236}">
                <a16:creationId xmlns:a16="http://schemas.microsoft.com/office/drawing/2014/main" id="{8EE3A6E5-1044-390F-F843-5AD78ED74F69}"/>
              </a:ext>
            </a:extLst>
          </p:cNvPr>
          <p:cNvSpPr txBox="1"/>
          <p:nvPr/>
        </p:nvSpPr>
        <p:spPr>
          <a:xfrm>
            <a:off x="5416170" y="5280945"/>
            <a:ext cx="4819820" cy="307777"/>
          </a:xfrm>
          <a:prstGeom prst="rect">
            <a:avLst/>
          </a:prstGeom>
          <a:noFill/>
        </p:spPr>
        <p:txBody>
          <a:bodyPr wrap="square" rtlCol="0">
            <a:spAutoFit/>
          </a:bodyPr>
          <a:lstStyle/>
          <a:p>
            <a:r>
              <a:rPr lang="en-GB" sz="1400" b="1" dirty="0"/>
              <a:t>Figure 1.6:</a:t>
            </a:r>
            <a:r>
              <a:rPr lang="en-GB" sz="1400" dirty="0"/>
              <a:t> Types of loads in bearing </a:t>
            </a:r>
            <a:r>
              <a:rPr lang="en-GB" sz="1400" b="1" dirty="0">
                <a:solidFill>
                  <a:schemeClr val="accent1">
                    <a:lumMod val="75000"/>
                  </a:schemeClr>
                </a:solidFill>
              </a:rPr>
              <a:t>[Source: FHD Bearing]</a:t>
            </a:r>
            <a:endParaRPr lang="LID4096" sz="1400" b="1" dirty="0">
              <a:solidFill>
                <a:schemeClr val="accent1">
                  <a:lumMod val="75000"/>
                </a:schemeClr>
              </a:solidFill>
            </a:endParaRPr>
          </a:p>
        </p:txBody>
      </p:sp>
      <p:sp>
        <p:nvSpPr>
          <p:cNvPr id="23" name="TextBox 22">
            <a:extLst>
              <a:ext uri="{FF2B5EF4-FFF2-40B4-BE49-F238E27FC236}">
                <a16:creationId xmlns:a16="http://schemas.microsoft.com/office/drawing/2014/main" id="{E39D8559-E163-2888-EF08-4B8D89620E1C}"/>
              </a:ext>
            </a:extLst>
          </p:cNvPr>
          <p:cNvSpPr txBox="1"/>
          <p:nvPr/>
        </p:nvSpPr>
        <p:spPr>
          <a:xfrm>
            <a:off x="703998" y="1423166"/>
            <a:ext cx="10784004" cy="2308324"/>
          </a:xfrm>
          <a:prstGeom prst="rect">
            <a:avLst/>
          </a:prstGeom>
          <a:noFill/>
          <a:ln>
            <a:noFill/>
          </a:ln>
        </p:spPr>
        <p:txBody>
          <a:bodyPr wrap="square" rtlCol="0">
            <a:spAutoFit/>
          </a:bodyPr>
          <a:lstStyle/>
          <a:p>
            <a:pPr algn="l" fontAlgn="base"/>
            <a:r>
              <a:rPr lang="en-US" sz="1600" b="0" i="0" dirty="0">
                <a:solidFill>
                  <a:srgbClr val="333333"/>
                </a:solidFill>
                <a:effectLst/>
                <a:highlight>
                  <a:srgbClr val="FFFFFF"/>
                </a:highlight>
              </a:rPr>
              <a:t>The first step in selecting the correct bearing for a given application is to calculate the loads that the bearing will be subjected.</a:t>
            </a:r>
            <a:br>
              <a:rPr lang="en-US" sz="1600" b="0" i="0" dirty="0">
                <a:solidFill>
                  <a:srgbClr val="333333"/>
                </a:solidFill>
                <a:effectLst/>
                <a:highlight>
                  <a:srgbClr val="FFFFFF"/>
                </a:highlight>
              </a:rPr>
            </a:br>
            <a:endParaRPr lang="en-US" sz="1600" b="0" i="0" dirty="0">
              <a:solidFill>
                <a:srgbClr val="333333"/>
              </a:solidFill>
              <a:effectLst/>
              <a:highlight>
                <a:srgbClr val="FFFFFF"/>
              </a:highlight>
            </a:endParaRPr>
          </a:p>
          <a:p>
            <a:pPr algn="l" fontAlgn="base"/>
            <a:r>
              <a:rPr lang="en-US" sz="1600" b="1" dirty="0">
                <a:solidFill>
                  <a:srgbClr val="3B3B3B"/>
                </a:solidFill>
                <a:highlight>
                  <a:srgbClr val="FCFCFC"/>
                </a:highlight>
              </a:rPr>
              <a:t>Four types of loads in bearings</a:t>
            </a:r>
            <a:r>
              <a:rPr lang="en-US" sz="1600" dirty="0">
                <a:solidFill>
                  <a:srgbClr val="333333"/>
                </a:solidFill>
                <a:highlight>
                  <a:srgbClr val="FFFFFF"/>
                </a:highlight>
              </a:rPr>
              <a:t>:</a:t>
            </a:r>
          </a:p>
          <a:p>
            <a:pPr algn="l" fontAlgn="base"/>
            <a:endParaRPr lang="en-US" sz="1600" dirty="0">
              <a:solidFill>
                <a:srgbClr val="333333"/>
              </a:solidFill>
              <a:highlight>
                <a:srgbClr val="FFFFFF"/>
              </a:highlight>
            </a:endParaRPr>
          </a:p>
          <a:p>
            <a:pPr marL="285750" indent="-285750" algn="l" fontAlgn="base">
              <a:buFont typeface="Wingdings" panose="05000000000000000000" pitchFamily="2" charset="2"/>
              <a:buChar char="§"/>
            </a:pPr>
            <a:r>
              <a:rPr lang="en-US" sz="1600" b="1" i="0" dirty="0">
                <a:solidFill>
                  <a:srgbClr val="333333"/>
                </a:solidFill>
                <a:effectLst/>
                <a:highlight>
                  <a:srgbClr val="FFFFFF"/>
                </a:highlight>
              </a:rPr>
              <a:t>Radial loads </a:t>
            </a:r>
          </a:p>
          <a:p>
            <a:pPr marL="285750" indent="-285750" algn="l" fontAlgn="base">
              <a:buFont typeface="Wingdings" panose="05000000000000000000" pitchFamily="2" charset="2"/>
              <a:buChar char="§"/>
            </a:pPr>
            <a:r>
              <a:rPr lang="en-US" sz="1600" b="1" dirty="0">
                <a:solidFill>
                  <a:srgbClr val="333333"/>
                </a:solidFill>
                <a:highlight>
                  <a:srgbClr val="FFFFFF"/>
                </a:highlight>
              </a:rPr>
              <a:t>Axial loads</a:t>
            </a:r>
          </a:p>
          <a:p>
            <a:pPr marL="285750" indent="-285750" algn="l" fontAlgn="base">
              <a:buFont typeface="Wingdings" panose="05000000000000000000" pitchFamily="2" charset="2"/>
              <a:buChar char="§"/>
            </a:pPr>
            <a:r>
              <a:rPr lang="en-US" sz="1600" b="1" i="0" dirty="0">
                <a:solidFill>
                  <a:srgbClr val="333333"/>
                </a:solidFill>
                <a:effectLst/>
                <a:highlight>
                  <a:srgbClr val="FFFFFF"/>
                </a:highlight>
              </a:rPr>
              <a:t>Mome</a:t>
            </a:r>
            <a:r>
              <a:rPr lang="en-US" sz="1600" b="1" dirty="0">
                <a:solidFill>
                  <a:srgbClr val="333333"/>
                </a:solidFill>
                <a:highlight>
                  <a:srgbClr val="FFFFFF"/>
                </a:highlight>
              </a:rPr>
              <a:t>nt loads</a:t>
            </a:r>
          </a:p>
          <a:p>
            <a:pPr marL="285750" indent="-285750" algn="l" fontAlgn="base">
              <a:buFont typeface="Wingdings" panose="05000000000000000000" pitchFamily="2" charset="2"/>
              <a:buChar char="§"/>
            </a:pPr>
            <a:r>
              <a:rPr lang="en-US" sz="1600" b="1" i="0" dirty="0">
                <a:solidFill>
                  <a:srgbClr val="333333"/>
                </a:solidFill>
                <a:effectLst/>
                <a:highlight>
                  <a:srgbClr val="FFFFFF"/>
                </a:highlight>
              </a:rPr>
              <a:t>combined</a:t>
            </a:r>
            <a:r>
              <a:rPr lang="en-US" sz="1600" b="1" dirty="0">
                <a:solidFill>
                  <a:srgbClr val="333333"/>
                </a:solidFill>
                <a:highlight>
                  <a:srgbClr val="FFFFFF"/>
                </a:highlight>
              </a:rPr>
              <a:t> loads</a:t>
            </a:r>
            <a:endParaRPr lang="en-US" sz="1600" b="1" i="0" dirty="0">
              <a:solidFill>
                <a:srgbClr val="333333"/>
              </a:solidFill>
              <a:effectLst/>
              <a:highlight>
                <a:srgbClr val="FFFFFF"/>
              </a:highlight>
            </a:endParaRPr>
          </a:p>
          <a:p>
            <a:pPr algn="l" fontAlgn="base"/>
            <a:endParaRPr lang="pt-BR" sz="1600" b="1" i="0" dirty="0">
              <a:solidFill>
                <a:srgbClr val="333333"/>
              </a:solidFill>
              <a:effectLst/>
              <a:highlight>
                <a:srgbClr val="FFFFFF"/>
              </a:highlight>
            </a:endParaRPr>
          </a:p>
        </p:txBody>
      </p:sp>
      <p:sp>
        <p:nvSpPr>
          <p:cNvPr id="3" name="Rectangle 2">
            <a:extLst>
              <a:ext uri="{FF2B5EF4-FFF2-40B4-BE49-F238E27FC236}">
                <a16:creationId xmlns:a16="http://schemas.microsoft.com/office/drawing/2014/main" id="{8EA145BF-93A0-3DB0-7CE8-D8BB793D164E}"/>
              </a:ext>
            </a:extLst>
          </p:cNvPr>
          <p:cNvSpPr/>
          <p:nvPr/>
        </p:nvSpPr>
        <p:spPr>
          <a:xfrm>
            <a:off x="0" y="6312310"/>
            <a:ext cx="12192000" cy="54569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Date Placeholder 14">
            <a:extLst>
              <a:ext uri="{FF2B5EF4-FFF2-40B4-BE49-F238E27FC236}">
                <a16:creationId xmlns:a16="http://schemas.microsoft.com/office/drawing/2014/main" id="{0E8C525A-150E-08AA-9523-30D16099BBC9}"/>
              </a:ext>
            </a:extLst>
          </p:cNvPr>
          <p:cNvSpPr>
            <a:spLocks noGrp="1"/>
          </p:cNvSpPr>
          <p:nvPr>
            <p:ph type="dt" sz="half" idx="10"/>
          </p:nvPr>
        </p:nvSpPr>
        <p:spPr/>
        <p:txBody>
          <a:bodyPr/>
          <a:lstStyle/>
          <a:p>
            <a:fld id="{CBE576C5-8300-45FF-8613-4DF1E88824A6}" type="datetime1">
              <a:rPr lang="en-IN" smtClean="0">
                <a:solidFill>
                  <a:schemeClr val="tx1"/>
                </a:solidFill>
              </a:rPr>
              <a:t>24-05-2024</a:t>
            </a:fld>
            <a:endParaRPr lang="en-IN" dirty="0">
              <a:solidFill>
                <a:schemeClr val="tx1"/>
              </a:solidFill>
            </a:endParaRPr>
          </a:p>
        </p:txBody>
      </p:sp>
      <p:sp>
        <p:nvSpPr>
          <p:cNvPr id="17" name="Slide Number Placeholder 16">
            <a:extLst>
              <a:ext uri="{FF2B5EF4-FFF2-40B4-BE49-F238E27FC236}">
                <a16:creationId xmlns:a16="http://schemas.microsoft.com/office/drawing/2014/main" id="{B7B12C05-2540-793F-B4F2-16E454231B58}"/>
              </a:ext>
            </a:extLst>
          </p:cNvPr>
          <p:cNvSpPr>
            <a:spLocks noGrp="1"/>
          </p:cNvSpPr>
          <p:nvPr>
            <p:ph type="sldNum" sz="quarter" idx="12"/>
          </p:nvPr>
        </p:nvSpPr>
        <p:spPr/>
        <p:txBody>
          <a:bodyPr/>
          <a:lstStyle/>
          <a:p>
            <a:fld id="{E7687761-FC87-4A57-BD27-270B4C7228C2}" type="slidenum">
              <a:rPr lang="en-IN" smtClean="0">
                <a:solidFill>
                  <a:schemeClr val="tx1"/>
                </a:solidFill>
              </a:rPr>
              <a:t>9</a:t>
            </a:fld>
            <a:endParaRPr lang="en-IN" dirty="0">
              <a:solidFill>
                <a:schemeClr val="tx1"/>
              </a:solidFill>
            </a:endParaRPr>
          </a:p>
        </p:txBody>
      </p:sp>
      <p:cxnSp>
        <p:nvCxnSpPr>
          <p:cNvPr id="20" name="Straight Connector 19">
            <a:extLst>
              <a:ext uri="{FF2B5EF4-FFF2-40B4-BE49-F238E27FC236}">
                <a16:creationId xmlns:a16="http://schemas.microsoft.com/office/drawing/2014/main" id="{0D785E98-C67B-DD60-BB45-05ECC4F50EA8}"/>
              </a:ext>
            </a:extLst>
          </p:cNvPr>
          <p:cNvCxnSpPr>
            <a:cxnSpLocks/>
          </p:cNvCxnSpPr>
          <p:nvPr/>
        </p:nvCxnSpPr>
        <p:spPr>
          <a:xfrm>
            <a:off x="0" y="1204285"/>
            <a:ext cx="121920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FD0ADE8-072B-0159-036E-4211A5C1B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8908" y="2307199"/>
            <a:ext cx="7360502" cy="2598272"/>
          </a:xfrm>
          <a:prstGeom prst="rect">
            <a:avLst/>
          </a:prstGeom>
        </p:spPr>
      </p:pic>
      <p:sp>
        <p:nvSpPr>
          <p:cNvPr id="4" name="Footer Placeholder 3">
            <a:extLst>
              <a:ext uri="{FF2B5EF4-FFF2-40B4-BE49-F238E27FC236}">
                <a16:creationId xmlns:a16="http://schemas.microsoft.com/office/drawing/2014/main" id="{204007CA-E1A2-04CD-7A6F-F1818C4B2C86}"/>
              </a:ext>
            </a:extLst>
          </p:cNvPr>
          <p:cNvSpPr>
            <a:spLocks noGrp="1"/>
          </p:cNvSpPr>
          <p:nvPr>
            <p:ph type="ftr" sz="quarter" idx="11"/>
          </p:nvPr>
        </p:nvSpPr>
        <p:spPr/>
        <p:txBody>
          <a:bodyPr/>
          <a:lstStyle/>
          <a:p>
            <a:r>
              <a:rPr lang="en-GB" dirty="0">
                <a:solidFill>
                  <a:schemeClr val="tx1"/>
                </a:solidFill>
              </a:rPr>
              <a:t>Team 4: Sliding bearings in gearboxes of WEC</a:t>
            </a:r>
            <a:endParaRPr lang="en-IN" dirty="0">
              <a:solidFill>
                <a:schemeClr val="tx1"/>
              </a:solidFill>
            </a:endParaRPr>
          </a:p>
        </p:txBody>
      </p:sp>
    </p:spTree>
    <p:extLst>
      <p:ext uri="{BB962C8B-B14F-4D97-AF65-F5344CB8AC3E}">
        <p14:creationId xmlns:p14="http://schemas.microsoft.com/office/powerpoint/2010/main" val="166783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ircle(in)">
                                      <p:cBhvr>
                                        <p:cTn id="10" dur="2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fade">
                                      <p:cBhvr>
                                        <p:cTn id="15" dur="500"/>
                                        <p:tgtEl>
                                          <p:spTgt spid="2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xEl>
                                              <p:pRg st="1" end="1"/>
                                            </p:txEl>
                                          </p:spTgt>
                                        </p:tgtEl>
                                        <p:attrNameLst>
                                          <p:attrName>style.visibility</p:attrName>
                                        </p:attrNameLst>
                                      </p:cBhvr>
                                      <p:to>
                                        <p:strVal val="visible"/>
                                      </p:to>
                                    </p:set>
                                    <p:animEffect transition="in" filter="fade">
                                      <p:cBhvr>
                                        <p:cTn id="20" dur="500"/>
                                        <p:tgtEl>
                                          <p:spTgt spid="2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animEffect transition="in" filter="fade">
                                      <p:cBhvr>
                                        <p:cTn id="25" dur="500"/>
                                        <p:tgtEl>
                                          <p:spTgt spid="2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xEl>
                                              <p:pRg st="4" end="4"/>
                                            </p:txEl>
                                          </p:spTgt>
                                        </p:tgtEl>
                                        <p:attrNameLst>
                                          <p:attrName>style.visibility</p:attrName>
                                        </p:attrNameLst>
                                      </p:cBhvr>
                                      <p:to>
                                        <p:strVal val="visible"/>
                                      </p:to>
                                    </p:set>
                                    <p:animEffect transition="in" filter="fade">
                                      <p:cBhvr>
                                        <p:cTn id="30" dur="500"/>
                                        <p:tgtEl>
                                          <p:spTgt spid="2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xEl>
                                              <p:pRg st="5" end="5"/>
                                            </p:txEl>
                                          </p:spTgt>
                                        </p:tgtEl>
                                        <p:attrNameLst>
                                          <p:attrName>style.visibility</p:attrName>
                                        </p:attrNameLst>
                                      </p:cBhvr>
                                      <p:to>
                                        <p:strVal val="visible"/>
                                      </p:to>
                                    </p:set>
                                    <p:animEffect transition="in" filter="fade">
                                      <p:cBhvr>
                                        <p:cTn id="35" dur="500"/>
                                        <p:tgtEl>
                                          <p:spTgt spid="2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xEl>
                                              <p:pRg st="6" end="6"/>
                                            </p:txEl>
                                          </p:spTgt>
                                        </p:tgtEl>
                                        <p:attrNameLst>
                                          <p:attrName>style.visibility</p:attrName>
                                        </p:attrNameLst>
                                      </p:cBhvr>
                                      <p:to>
                                        <p:strVal val="visible"/>
                                      </p:to>
                                    </p:set>
                                    <p:animEffect transition="in" filter="fade">
                                      <p:cBhvr>
                                        <p:cTn id="40" dur="5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4848</TotalTime>
  <Words>3368</Words>
  <Application>Microsoft Office PowerPoint</Application>
  <PresentationFormat>Widescreen</PresentationFormat>
  <Paragraphs>442</Paragraphs>
  <Slides>31</Slides>
  <Notes>1</Notes>
  <HiddenSlides>0</HiddenSlides>
  <MMClips>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Aptos</vt:lpstr>
      <vt:lpstr>Arial</vt:lpstr>
      <vt:lpstr>Calibri</vt:lpstr>
      <vt:lpstr>Calibri Light</vt:lpstr>
      <vt:lpstr>Cambria Math</vt:lpstr>
      <vt:lpstr>Times New Roman</vt:lpstr>
      <vt:lpstr>Wingdings</vt:lpstr>
      <vt:lpstr>1_Custom Design</vt:lpstr>
      <vt:lpstr>Custom Design</vt:lpstr>
      <vt:lpstr>PowerPoint Presentation</vt:lpstr>
      <vt:lpstr>Overview</vt:lpstr>
      <vt:lpstr>1. Fundamentals of operation</vt:lpstr>
      <vt:lpstr>1. Fundamentals of operation</vt:lpstr>
      <vt:lpstr>1. Fundamentals of operation</vt:lpstr>
      <vt:lpstr>1. Fundamentals of operation</vt:lpstr>
      <vt:lpstr>1. Fundamentals of operation</vt:lpstr>
      <vt:lpstr>1. Fundamentals of operation</vt:lpstr>
      <vt:lpstr>1. Fundamentals of operation</vt:lpstr>
      <vt:lpstr>2. Variants and design of sliding bearings  </vt:lpstr>
      <vt:lpstr>2. Variants and design of sliding bearings </vt:lpstr>
      <vt:lpstr>2. Variants and design of sliding bearings </vt:lpstr>
      <vt:lpstr>2. Variants and design of sliding bearings  </vt:lpstr>
      <vt:lpstr>3. Design requirements  </vt:lpstr>
      <vt:lpstr>3. Design requirements  </vt:lpstr>
      <vt:lpstr>3. Design requirements  </vt:lpstr>
      <vt:lpstr>3. Design requirements  </vt:lpstr>
      <vt:lpstr>4. Concepts and solutions in drivetrains </vt:lpstr>
      <vt:lpstr>4. Concepts and solutions in drivetrains </vt:lpstr>
      <vt:lpstr>5. Pros and cons compared to alternative solutions  </vt:lpstr>
      <vt:lpstr>5. Pros and cons compared to alternative solutions  </vt:lpstr>
      <vt:lpstr>6. Rotor bearing applicability  </vt:lpstr>
      <vt:lpstr>6. Rotor bearing applicability  </vt:lpstr>
      <vt:lpstr>6. Rotor bearing applicability  </vt:lpstr>
      <vt:lpstr>7. Current challenge </vt:lpstr>
      <vt:lpstr>7. Current challenge </vt:lpstr>
      <vt:lpstr>7. Current challenge </vt:lpstr>
      <vt:lpstr>8. Summary and Outlook</vt:lpstr>
      <vt:lpstr>9. Supplementary Video</vt:lpstr>
      <vt:lpstr>10. References </vt:lpstr>
      <vt:lpstr>10. 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karan soni</cp:lastModifiedBy>
  <cp:revision>291</cp:revision>
  <dcterms:created xsi:type="dcterms:W3CDTF">2023-05-10T09:31:16Z</dcterms:created>
  <dcterms:modified xsi:type="dcterms:W3CDTF">2024-05-24T13:56:37Z</dcterms:modified>
</cp:coreProperties>
</file>